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87" r:id="rId4"/>
    <p:sldId id="288" r:id="rId5"/>
    <p:sldId id="289" r:id="rId6"/>
    <p:sldId id="290" r:id="rId7"/>
    <p:sldId id="292" r:id="rId8"/>
    <p:sldId id="303" r:id="rId9"/>
    <p:sldId id="304" r:id="rId10"/>
    <p:sldId id="295" r:id="rId11"/>
    <p:sldId id="546" r:id="rId12"/>
    <p:sldId id="526" r:id="rId13"/>
    <p:sldId id="547" r:id="rId14"/>
    <p:sldId id="542" r:id="rId15"/>
    <p:sldId id="544" r:id="rId16"/>
    <p:sldId id="538" r:id="rId17"/>
    <p:sldId id="527" r:id="rId18"/>
    <p:sldId id="543" r:id="rId19"/>
    <p:sldId id="533" r:id="rId20"/>
    <p:sldId id="531" r:id="rId21"/>
    <p:sldId id="514" r:id="rId22"/>
    <p:sldId id="548" r:id="rId23"/>
    <p:sldId id="549" r:id="rId24"/>
    <p:sldId id="550" r:id="rId25"/>
    <p:sldId id="515" r:id="rId26"/>
    <p:sldId id="516" r:id="rId27"/>
    <p:sldId id="271" r:id="rId28"/>
    <p:sldId id="296" r:id="rId29"/>
    <p:sldId id="297" r:id="rId30"/>
    <p:sldId id="280"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165"/>
    <a:srgbClr val="65665C"/>
    <a:srgbClr val="7F9C90"/>
    <a:srgbClr val="00194F"/>
    <a:srgbClr val="E5E8ED"/>
    <a:srgbClr val="344772"/>
    <a:srgbClr val="AFA96E"/>
    <a:srgbClr val="00A3E0"/>
    <a:srgbClr val="F1B434"/>
    <a:srgbClr val="001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84" autoAdjust="0"/>
    <p:restoredTop sz="94622" autoAdjust="0"/>
  </p:normalViewPr>
  <p:slideViewPr>
    <p:cSldViewPr>
      <p:cViewPr varScale="1">
        <p:scale>
          <a:sx n="95" d="100"/>
          <a:sy n="95" d="100"/>
        </p:scale>
        <p:origin x="1260"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D95EB-06AA-4B42-93D2-A25E47CDFE6A}" type="datetimeFigureOut">
              <a:rPr lang="en-US" smtClean="0"/>
              <a:t>10/31/2018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38CD83-61A7-4DE1-A35D-49FBFC7635B5}" type="slidenum">
              <a:rPr lang="en-US" smtClean="0"/>
              <a:t>‹#›</a:t>
            </a:fld>
            <a:endParaRPr lang="en-US"/>
          </a:p>
        </p:txBody>
      </p:sp>
    </p:spTree>
    <p:extLst>
      <p:ext uri="{BB962C8B-B14F-4D97-AF65-F5344CB8AC3E}">
        <p14:creationId xmlns:p14="http://schemas.microsoft.com/office/powerpoint/2010/main" val="426432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996FB-1DA9-4A9F-82A0-8F42079CFF93}" type="slidenum">
              <a:rPr lang="en-US" smtClean="0"/>
              <a:t>11</a:t>
            </a:fld>
            <a:endParaRPr lang="en-US" dirty="0"/>
          </a:p>
        </p:txBody>
      </p:sp>
    </p:spTree>
    <p:extLst>
      <p:ext uri="{BB962C8B-B14F-4D97-AF65-F5344CB8AC3E}">
        <p14:creationId xmlns:p14="http://schemas.microsoft.com/office/powerpoint/2010/main" val="408538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96FB-1DA9-4A9F-82A0-8F42079CFF93}" type="slidenum">
              <a:rPr lang="en-US" smtClean="0"/>
              <a:t>20</a:t>
            </a:fld>
            <a:endParaRPr lang="en-US" dirty="0"/>
          </a:p>
        </p:txBody>
      </p:sp>
    </p:spTree>
    <p:extLst>
      <p:ext uri="{BB962C8B-B14F-4D97-AF65-F5344CB8AC3E}">
        <p14:creationId xmlns:p14="http://schemas.microsoft.com/office/powerpoint/2010/main" val="239633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8">
              <a:defRPr/>
            </a:pPr>
            <a:fld id="{CFA5BF29-3A85-45E8-9EC2-6FCFBE5E0498}" type="slidenum">
              <a:rPr lang="en-US">
                <a:solidFill>
                  <a:prstClr val="black"/>
                </a:solidFill>
                <a:latin typeface="Calibri"/>
              </a:rPr>
              <a:pPr defTabSz="914308">
                <a:defRPr/>
              </a:pPr>
              <a:t>21</a:t>
            </a:fld>
            <a:endParaRPr lang="en-US" dirty="0">
              <a:solidFill>
                <a:prstClr val="black"/>
              </a:solidFill>
              <a:latin typeface="Calibri"/>
            </a:endParaRPr>
          </a:p>
        </p:txBody>
      </p:sp>
    </p:spTree>
    <p:extLst>
      <p:ext uri="{BB962C8B-B14F-4D97-AF65-F5344CB8AC3E}">
        <p14:creationId xmlns:p14="http://schemas.microsoft.com/office/powerpoint/2010/main" val="1050639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96FB-1DA9-4A9F-82A0-8F42079CFF93}" type="slidenum">
              <a:rPr lang="en-US" smtClean="0"/>
              <a:t>22</a:t>
            </a:fld>
            <a:endParaRPr lang="en-US" dirty="0"/>
          </a:p>
        </p:txBody>
      </p:sp>
    </p:spTree>
    <p:extLst>
      <p:ext uri="{BB962C8B-B14F-4D97-AF65-F5344CB8AC3E}">
        <p14:creationId xmlns:p14="http://schemas.microsoft.com/office/powerpoint/2010/main" val="135659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stress financially impacts your business by way of productivity, absenteeism and higher healthcare costs</a:t>
            </a:r>
          </a:p>
          <a:p>
            <a:endParaRPr lang="en-US" dirty="0"/>
          </a:p>
        </p:txBody>
      </p:sp>
      <p:sp>
        <p:nvSpPr>
          <p:cNvPr id="4" name="Slide Number Placeholder 3"/>
          <p:cNvSpPr>
            <a:spLocks noGrp="1"/>
          </p:cNvSpPr>
          <p:nvPr>
            <p:ph type="sldNum" sz="quarter" idx="10"/>
          </p:nvPr>
        </p:nvSpPr>
        <p:spPr/>
        <p:txBody>
          <a:bodyPr/>
          <a:lstStyle/>
          <a:p>
            <a:fld id="{2F1A2F6C-F891-4CFD-BB71-420373020045}" type="slidenum">
              <a:rPr lang="en-US" smtClean="0"/>
              <a:t>23</a:t>
            </a:fld>
            <a:endParaRPr lang="en-US"/>
          </a:p>
        </p:txBody>
      </p:sp>
    </p:spTree>
    <p:extLst>
      <p:ext uri="{BB962C8B-B14F-4D97-AF65-F5344CB8AC3E}">
        <p14:creationId xmlns:p14="http://schemas.microsoft.com/office/powerpoint/2010/main" val="377307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96FB-1DA9-4A9F-82A0-8F42079CFF93}" type="slidenum">
              <a:rPr lang="en-US" smtClean="0"/>
              <a:t>24</a:t>
            </a:fld>
            <a:endParaRPr lang="en-US" dirty="0"/>
          </a:p>
        </p:txBody>
      </p:sp>
    </p:spTree>
    <p:extLst>
      <p:ext uri="{BB962C8B-B14F-4D97-AF65-F5344CB8AC3E}">
        <p14:creationId xmlns:p14="http://schemas.microsoft.com/office/powerpoint/2010/main" val="85987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8">
              <a:defRPr/>
            </a:pPr>
            <a:fld id="{CFA5BF29-3A85-45E8-9EC2-6FCFBE5E0498}" type="slidenum">
              <a:rPr lang="en-US">
                <a:solidFill>
                  <a:prstClr val="black"/>
                </a:solidFill>
                <a:latin typeface="Calibri"/>
              </a:rPr>
              <a:pPr defTabSz="914308">
                <a:defRPr/>
              </a:pPr>
              <a:t>25</a:t>
            </a:fld>
            <a:endParaRPr lang="en-US" dirty="0">
              <a:solidFill>
                <a:prstClr val="black"/>
              </a:solidFill>
              <a:latin typeface="Calibri"/>
            </a:endParaRPr>
          </a:p>
        </p:txBody>
      </p:sp>
    </p:spTree>
    <p:extLst>
      <p:ext uri="{BB962C8B-B14F-4D97-AF65-F5344CB8AC3E}">
        <p14:creationId xmlns:p14="http://schemas.microsoft.com/office/powerpoint/2010/main" val="115675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08">
              <a:defRPr/>
            </a:pPr>
            <a:fld id="{CFA5BF29-3A85-45E8-9EC2-6FCFBE5E0498}" type="slidenum">
              <a:rPr lang="en-US">
                <a:solidFill>
                  <a:prstClr val="black"/>
                </a:solidFill>
                <a:latin typeface="Calibri"/>
              </a:rPr>
              <a:pPr defTabSz="914308">
                <a:defRPr/>
              </a:pPr>
              <a:t>26</a:t>
            </a:fld>
            <a:endParaRPr lang="en-US" dirty="0">
              <a:solidFill>
                <a:prstClr val="black"/>
              </a:solidFill>
              <a:latin typeface="Calibri"/>
            </a:endParaRPr>
          </a:p>
        </p:txBody>
      </p:sp>
    </p:spTree>
    <p:extLst>
      <p:ext uri="{BB962C8B-B14F-4D97-AF65-F5344CB8AC3E}">
        <p14:creationId xmlns:p14="http://schemas.microsoft.com/office/powerpoint/2010/main" val="101631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96FB-1DA9-4A9F-82A0-8F42079CFF93}" type="slidenum">
              <a:rPr lang="en-US" smtClean="0"/>
              <a:t>12</a:t>
            </a:fld>
            <a:endParaRPr lang="en-US" dirty="0"/>
          </a:p>
        </p:txBody>
      </p:sp>
    </p:spTree>
    <p:extLst>
      <p:ext uri="{BB962C8B-B14F-4D97-AF65-F5344CB8AC3E}">
        <p14:creationId xmlns:p14="http://schemas.microsoft.com/office/powerpoint/2010/main" val="221043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996FB-1DA9-4A9F-82A0-8F42079CFF93}" type="slidenum">
              <a:rPr lang="en-US" smtClean="0"/>
              <a:t>13</a:t>
            </a:fld>
            <a:endParaRPr lang="en-US" dirty="0"/>
          </a:p>
        </p:txBody>
      </p:sp>
    </p:spTree>
    <p:extLst>
      <p:ext uri="{BB962C8B-B14F-4D97-AF65-F5344CB8AC3E}">
        <p14:creationId xmlns:p14="http://schemas.microsoft.com/office/powerpoint/2010/main" val="139853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96FB-1DA9-4A9F-82A0-8F42079CFF93}" type="slidenum">
              <a:rPr lang="en-US" smtClean="0"/>
              <a:t>14</a:t>
            </a:fld>
            <a:endParaRPr lang="en-US" dirty="0"/>
          </a:p>
        </p:txBody>
      </p:sp>
    </p:spTree>
    <p:extLst>
      <p:ext uri="{BB962C8B-B14F-4D97-AF65-F5344CB8AC3E}">
        <p14:creationId xmlns:p14="http://schemas.microsoft.com/office/powerpoint/2010/main" val="237467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96FB-1DA9-4A9F-82A0-8F42079CFF93}" type="slidenum">
              <a:rPr lang="en-US" smtClean="0"/>
              <a:t>15</a:t>
            </a:fld>
            <a:endParaRPr lang="en-US" dirty="0"/>
          </a:p>
        </p:txBody>
      </p:sp>
    </p:spTree>
    <p:extLst>
      <p:ext uri="{BB962C8B-B14F-4D97-AF65-F5344CB8AC3E}">
        <p14:creationId xmlns:p14="http://schemas.microsoft.com/office/powerpoint/2010/main" val="26152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996FB-1DA9-4A9F-82A0-8F42079CFF93}" type="slidenum">
              <a:rPr lang="en-US" smtClean="0"/>
              <a:t>16</a:t>
            </a:fld>
            <a:endParaRPr lang="en-US" dirty="0"/>
          </a:p>
        </p:txBody>
      </p:sp>
    </p:spTree>
    <p:extLst>
      <p:ext uri="{BB962C8B-B14F-4D97-AF65-F5344CB8AC3E}">
        <p14:creationId xmlns:p14="http://schemas.microsoft.com/office/powerpoint/2010/main" val="401541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96FB-1DA9-4A9F-82A0-8F42079CFF93}" type="slidenum">
              <a:rPr lang="en-US" smtClean="0"/>
              <a:t>17</a:t>
            </a:fld>
            <a:endParaRPr lang="en-US" dirty="0"/>
          </a:p>
        </p:txBody>
      </p:sp>
    </p:spTree>
    <p:extLst>
      <p:ext uri="{BB962C8B-B14F-4D97-AF65-F5344CB8AC3E}">
        <p14:creationId xmlns:p14="http://schemas.microsoft.com/office/powerpoint/2010/main" val="76976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96FB-1DA9-4A9F-82A0-8F42079CFF93}" type="slidenum">
              <a:rPr lang="en-US" smtClean="0"/>
              <a:t>18</a:t>
            </a:fld>
            <a:endParaRPr lang="en-US" dirty="0"/>
          </a:p>
        </p:txBody>
      </p:sp>
    </p:spTree>
    <p:extLst>
      <p:ext uri="{BB962C8B-B14F-4D97-AF65-F5344CB8AC3E}">
        <p14:creationId xmlns:p14="http://schemas.microsoft.com/office/powerpoint/2010/main" val="217219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83125" cy="2635250"/>
          </a:xfrm>
        </p:spPr>
      </p:sp>
      <p:sp>
        <p:nvSpPr>
          <p:cNvPr id="3" name="Notes Placeholder 2"/>
          <p:cNvSpPr>
            <a:spLocks noGrp="1"/>
          </p:cNvSpPr>
          <p:nvPr>
            <p:ph type="body" idx="1"/>
          </p:nvPr>
        </p:nvSpPr>
        <p:spPr/>
        <p:txBody>
          <a:bodyPr/>
          <a:lstStyle/>
          <a:p>
            <a:r>
              <a:rPr lang="en-US" sz="800" dirty="0"/>
              <a:t>Now let’s take a look at the problem of financially stressed workers and their impact to productivity.  </a:t>
            </a:r>
          </a:p>
          <a:p>
            <a:endParaRPr lang="en-US" sz="800" dirty="0"/>
          </a:p>
          <a:p>
            <a:r>
              <a:rPr lang="en-US" sz="800" dirty="0"/>
              <a:t>Some employees spend work hours trying to work out their own financial issues. A 2010 Federal Reserve study estimates that companies lose an average of $5,000/year in productivity per employee due to financial issues that are being addressed during work hours.  </a:t>
            </a:r>
          </a:p>
          <a:p>
            <a:endParaRPr lang="en-US" sz="800" dirty="0"/>
          </a:p>
          <a:p>
            <a:r>
              <a:rPr lang="en-US" sz="800" dirty="0"/>
              <a:t>The E. Thomas Garman studies from 2007 estimated an employer cost of approximately $2,000 for similar reasons.</a:t>
            </a:r>
          </a:p>
          <a:p>
            <a:endParaRPr lang="en-US" sz="800" dirty="0"/>
          </a:p>
          <a:p>
            <a:r>
              <a:rPr lang="en-US" sz="800" dirty="0"/>
              <a:t>MassMutual realizes that not all financial stress is retirement planning related, so a 10% reduction in financial stress was used to illustrate the savings companies may realize with improved retirement readiness for their employees. The calculation then becomes [1,000 employees *($5,000 of financial stress * 10% reduction)] = $500,000 per year of increased productivity.</a:t>
            </a:r>
            <a:endParaRPr lang="en-US" dirty="0"/>
          </a:p>
        </p:txBody>
      </p:sp>
      <p:sp>
        <p:nvSpPr>
          <p:cNvPr id="4" name="Slide Number Placeholder 3"/>
          <p:cNvSpPr>
            <a:spLocks noGrp="1"/>
          </p:cNvSpPr>
          <p:nvPr>
            <p:ph type="sldNum" sz="quarter" idx="10"/>
          </p:nvPr>
        </p:nvSpPr>
        <p:spPr/>
        <p:txBody>
          <a:bodyPr/>
          <a:lstStyle/>
          <a:p>
            <a:pPr defTabSz="914308">
              <a:defRPr/>
            </a:pPr>
            <a:fld id="{061D45B2-E39A-414B-8706-D17F602812A4}" type="slidenum">
              <a:rPr lang="en-US">
                <a:solidFill>
                  <a:prstClr val="black"/>
                </a:solidFill>
                <a:latin typeface="Calibri"/>
              </a:rPr>
              <a:pPr defTabSz="914308">
                <a:defRPr/>
              </a:pPr>
              <a:t>19</a:t>
            </a:fld>
            <a:endParaRPr lang="en-US" dirty="0">
              <a:solidFill>
                <a:prstClr val="black"/>
              </a:solidFill>
              <a:latin typeface="Calibri"/>
            </a:endParaRPr>
          </a:p>
        </p:txBody>
      </p:sp>
    </p:spTree>
    <p:extLst>
      <p:ext uri="{BB962C8B-B14F-4D97-AF65-F5344CB8AC3E}">
        <p14:creationId xmlns:p14="http://schemas.microsoft.com/office/powerpoint/2010/main" val="206751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rallax Title 1">
    <p:spTree>
      <p:nvGrpSpPr>
        <p:cNvPr id="1" name=""/>
        <p:cNvGrpSpPr/>
        <p:nvPr/>
      </p:nvGrpSpPr>
      <p:grpSpPr>
        <a:xfrm>
          <a:off x="0" y="0"/>
          <a:ext cx="0" cy="0"/>
          <a:chOff x="0" y="0"/>
          <a:chExt cx="0" cy="0"/>
        </a:xfrm>
      </p:grpSpPr>
      <p:grpSp>
        <p:nvGrpSpPr>
          <p:cNvPr id="21" name="Group 20"/>
          <p:cNvGrpSpPr/>
          <p:nvPr userDrawn="1"/>
        </p:nvGrpSpPr>
        <p:grpSpPr>
          <a:xfrm>
            <a:off x="0" y="-66675"/>
            <a:ext cx="9144000" cy="5279625"/>
            <a:chOff x="0" y="-66675"/>
            <a:chExt cx="9144000" cy="5279625"/>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9" t="9053" b="6664"/>
            <a:stretch/>
          </p:blipFill>
          <p:spPr>
            <a:xfrm>
              <a:off x="0" y="-66675"/>
              <a:ext cx="9144000" cy="5229225"/>
            </a:xfrm>
            <a:prstGeom prst="rect">
              <a:avLst/>
            </a:prstGeom>
          </p:spPr>
        </p:pic>
        <p:grpSp>
          <p:nvGrpSpPr>
            <p:cNvPr id="20" name="Group 19"/>
            <p:cNvGrpSpPr/>
            <p:nvPr userDrawn="1"/>
          </p:nvGrpSpPr>
          <p:grpSpPr>
            <a:xfrm>
              <a:off x="0" y="-66675"/>
              <a:ext cx="9144000" cy="5279625"/>
              <a:chOff x="0" y="-244876"/>
              <a:chExt cx="9144000" cy="5279625"/>
            </a:xfrm>
          </p:grpSpPr>
          <p:sp>
            <p:nvSpPr>
              <p:cNvPr id="7" name="Rectangle 6"/>
              <p:cNvSpPr/>
              <p:nvPr userDrawn="1"/>
            </p:nvSpPr>
            <p:spPr>
              <a:xfrm>
                <a:off x="0" y="-244876"/>
                <a:ext cx="9144000" cy="5279625"/>
              </a:xfrm>
              <a:prstGeom prst="rect">
                <a:avLst/>
              </a:prstGeom>
              <a:solidFill>
                <a:srgbClr val="344772">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4772"/>
                  </a:solidFill>
                </a:endParaRPr>
              </a:p>
            </p:txBody>
          </p:sp>
          <p:sp>
            <p:nvSpPr>
              <p:cNvPr id="8" name="TextBox 7"/>
              <p:cNvSpPr txBox="1"/>
              <p:nvPr userDrawn="1"/>
            </p:nvSpPr>
            <p:spPr>
              <a:xfrm>
                <a:off x="2326640" y="2083565"/>
                <a:ext cx="2866390" cy="742843"/>
              </a:xfrm>
              <a:prstGeom prst="rect">
                <a:avLst/>
              </a:prstGeom>
              <a:noFill/>
              <a:ln w="38100" cap="sq">
                <a:solidFill>
                  <a:srgbClr val="B31937"/>
                </a:solidFill>
              </a:ln>
              <a:effectLst>
                <a:reflection blurRad="63500" stA="44000" endPos="83000" dist="800100" dir="5400000" sy="-100000" algn="bl" rotWithShape="0"/>
              </a:effectLst>
            </p:spPr>
            <p:txBody>
              <a:bodyPr wrap="square" lIns="91440" rtlCol="0" anchor="ctr" anchorCtr="0">
                <a:noAutofit/>
              </a:bodyPr>
              <a:lstStyle/>
              <a:p>
                <a:pPr algn="ctr"/>
                <a:r>
                  <a:rPr lang="en-US" sz="1800" dirty="0">
                    <a:solidFill>
                      <a:schemeClr val="bg1"/>
                    </a:solidFill>
                    <a:latin typeface="Univers LT Std 47 Cn Lt" pitchFamily="34" charset="0"/>
                  </a:rPr>
                  <a:t>EXPECT AN EXPERT</a:t>
                </a:r>
              </a:p>
            </p:txBody>
          </p:sp>
        </p:grpSp>
      </p:grpSp>
      <p:grpSp>
        <p:nvGrpSpPr>
          <p:cNvPr id="3" name="Group 2"/>
          <p:cNvGrpSpPr/>
          <p:nvPr userDrawn="1"/>
        </p:nvGrpSpPr>
        <p:grpSpPr>
          <a:xfrm>
            <a:off x="0" y="5122689"/>
            <a:ext cx="9144001" cy="5161190"/>
            <a:chOff x="0" y="5122689"/>
            <a:chExt cx="9144001" cy="5161190"/>
          </a:xfrm>
        </p:grpSpPr>
        <p:sp>
          <p:nvSpPr>
            <p:cNvPr id="9" name="Rectangle 8"/>
            <p:cNvSpPr/>
            <p:nvPr userDrawn="1"/>
          </p:nvSpPr>
          <p:spPr>
            <a:xfrm>
              <a:off x="0" y="5122689"/>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0198154"/>
              <a:ext cx="9144000" cy="85725"/>
            </a:xfrm>
            <a:prstGeom prst="rect">
              <a:avLst/>
            </a:prstGeom>
            <a:solidFill>
              <a:srgbClr val="B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31937"/>
                </a:solidFill>
              </a:endParaRPr>
            </a:p>
          </p:txBody>
        </p:sp>
        <p:sp>
          <p:nvSpPr>
            <p:cNvPr id="13" name="Rectangle 12"/>
            <p:cNvSpPr/>
            <p:nvPr userDrawn="1"/>
          </p:nvSpPr>
          <p:spPr>
            <a:xfrm>
              <a:off x="1" y="5122689"/>
              <a:ext cx="9144000" cy="171450"/>
            </a:xfrm>
            <a:prstGeom prst="rect">
              <a:avLst/>
            </a:prstGeom>
            <a:solidFill>
              <a:srgbClr val="001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p:cNvSpPr>
            <a:spLocks noGrp="1"/>
          </p:cNvSpPr>
          <p:nvPr userDrawn="1">
            <p:ph type="ctrTitle"/>
          </p:nvPr>
        </p:nvSpPr>
        <p:spPr>
          <a:xfrm>
            <a:off x="685800" y="7427952"/>
            <a:ext cx="7772400" cy="523220"/>
          </a:xfrm>
          <a:noFill/>
        </p:spPr>
        <p:txBody>
          <a:bodyPr/>
          <a:lstStyle>
            <a:lvl1pPr algn="ctr">
              <a:defRPr>
                <a:solidFill>
                  <a:srgbClr val="C00000"/>
                </a:solidFill>
              </a:defRPr>
            </a:lvl1pPr>
          </a:lstStyle>
          <a:p>
            <a:r>
              <a:rPr lang="en-US" dirty="0"/>
              <a:t>Click to edit Master title style</a:t>
            </a:r>
          </a:p>
        </p:txBody>
      </p:sp>
      <p:sp>
        <p:nvSpPr>
          <p:cNvPr id="11" name="Subtitle 2"/>
          <p:cNvSpPr>
            <a:spLocks noGrp="1"/>
          </p:cNvSpPr>
          <p:nvPr userDrawn="1">
            <p:ph type="subTitle" idx="1"/>
          </p:nvPr>
        </p:nvSpPr>
        <p:spPr>
          <a:xfrm>
            <a:off x="1447800" y="8183899"/>
            <a:ext cx="6172200" cy="538609"/>
          </a:xfrm>
        </p:spPr>
        <p:txBody>
          <a:bodyPr wrap="square">
            <a:spAutoFit/>
          </a:bodyPr>
          <a:lstStyle>
            <a:lvl1pPr marL="0" indent="0" algn="ctr">
              <a:buNone/>
              <a:defRPr>
                <a:solidFill>
                  <a:srgbClr val="653064"/>
                </a:solidFill>
                <a:latin typeface="Univers LT Std 47 Cn L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Slide Number Placeholder 5"/>
          <p:cNvSpPr>
            <a:spLocks noGrp="1"/>
          </p:cNvSpPr>
          <p:nvPr userDrawn="1">
            <p:ph type="sldNum" sz="quarter" idx="4"/>
          </p:nvPr>
        </p:nvSpPr>
        <p:spPr>
          <a:xfrm>
            <a:off x="8077200" y="9852748"/>
            <a:ext cx="533400" cy="273844"/>
          </a:xfrm>
          <a:prstGeom prst="rect">
            <a:avLst/>
          </a:prstGeom>
          <a:noFill/>
        </p:spPr>
        <p:txBody>
          <a:bodyPr/>
          <a:lstStyle>
            <a:lvl1pPr>
              <a:defRPr sz="1200">
                <a:solidFill>
                  <a:srgbClr val="00194F"/>
                </a:solidFill>
                <a:latin typeface="Univers LT Std 47 Cn Lt" pitchFamily="34" charset="0"/>
              </a:defRPr>
            </a:lvl1pPr>
          </a:lstStyle>
          <a:p>
            <a:pPr algn="r"/>
            <a:fld id="{249CE656-63C1-40E3-8329-A732D5A11D38}" type="slidenum">
              <a:rPr lang="en-US" smtClean="0"/>
              <a:pPr algn="r"/>
              <a:t>‹#›</a:t>
            </a:fld>
            <a:endParaRPr lang="en-US" dirty="0"/>
          </a:p>
        </p:txBody>
      </p:sp>
    </p:spTree>
    <p:extLst>
      <p:ext uri="{BB962C8B-B14F-4D97-AF65-F5344CB8AC3E}">
        <p14:creationId xmlns:p14="http://schemas.microsoft.com/office/powerpoint/2010/main" val="271007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51405 L 0 -0.99846 " pathEditMode="relative" rAng="0" ptsTypes="AA">
                                      <p:cBhvr>
                                        <p:cTn id="6" dur="4000" fill="hold"/>
                                        <p:tgtEl>
                                          <p:spTgt spid="3"/>
                                        </p:tgtEl>
                                        <p:attrNameLst>
                                          <p:attrName>ppt_x</p:attrName>
                                          <p:attrName>ppt_y</p:attrName>
                                        </p:attrNameLst>
                                      </p:cBhvr>
                                      <p:rCtr x="0" y="-75626"/>
                                    </p:animMotion>
                                  </p:childTnLst>
                                </p:cTn>
                              </p:par>
                              <p:par>
                                <p:cTn id="7" presetID="64" presetClass="path" presetSubtype="0" accel="50000" decel="50000" fill="hold" grpId="0" nodeType="withEffect">
                                  <p:stCondLst>
                                    <p:cond delay="0"/>
                                  </p:stCondLst>
                                  <p:childTnLst>
                                    <p:animMotion origin="layout" path="M 0 2.67223E-6 L 0 -1.0553 " pathEditMode="relative" rAng="0" ptsTypes="AA">
                                      <p:cBhvr>
                                        <p:cTn id="8" dur="3750" fill="hold"/>
                                        <p:tgtEl>
                                          <p:spTgt spid="10"/>
                                        </p:tgtEl>
                                        <p:attrNameLst>
                                          <p:attrName>ppt_x</p:attrName>
                                          <p:attrName>ppt_y</p:attrName>
                                        </p:attrNameLst>
                                      </p:cBhvr>
                                      <p:rCtr x="0" y="-52765"/>
                                    </p:animMotion>
                                  </p:childTnLst>
                                </p:cTn>
                              </p:par>
                              <p:par>
                                <p:cTn id="9" presetID="64" presetClass="path" presetSubtype="0" accel="50000" decel="50000" fill="hold" grpId="0" nodeType="withEffect">
                                  <p:stCondLst>
                                    <p:cond delay="0"/>
                                  </p:stCondLst>
                                  <p:childTnLst>
                                    <p:animMotion origin="layout" path="M -3.33333E-6 -2.77726E-6 L -3.33333E-6 -1.07012 " pathEditMode="relative" rAng="0" ptsTypes="AA">
                                      <p:cBhvr>
                                        <p:cTn id="10" dur="3750" fill="hold"/>
                                        <p:tgtEl>
                                          <p:spTgt spid="11">
                                            <p:bg/>
                                          </p:spTgt>
                                        </p:tgtEl>
                                        <p:attrNameLst>
                                          <p:attrName>ppt_x</p:attrName>
                                          <p:attrName>ppt_y</p:attrName>
                                        </p:attrNameLst>
                                      </p:cBhvr>
                                      <p:rCtr x="0" y="-53506"/>
                                    </p:animMotion>
                                  </p:childTnLst>
                                </p:cTn>
                              </p:par>
                              <p:par>
                                <p:cTn id="11" presetID="64" presetClass="path" presetSubtype="0" accel="50000" decel="50000" fill="hold" grpId="0" nodeType="withEffect">
                                  <p:stCondLst>
                                    <p:cond delay="0"/>
                                  </p:stCondLst>
                                  <p:childTnLst>
                                    <p:animMotion origin="layout" path="M -3.61111E-6 2.24591E-6 L -3.61111E-6 -1.0831 " pathEditMode="relative" rAng="0" ptsTypes="AA">
                                      <p:cBhvr>
                                        <p:cTn id="12" dur="3750" fill="hold"/>
                                        <p:tgtEl>
                                          <p:spTgt spid="11">
                                            <p:txEl>
                                              <p:pRg st="0" end="0"/>
                                            </p:txEl>
                                          </p:spTgt>
                                        </p:tgtEl>
                                        <p:attrNameLst>
                                          <p:attrName>ppt_x</p:attrName>
                                          <p:attrName>ppt_y</p:attrName>
                                        </p:attrNameLst>
                                      </p:cBhvr>
                                      <p:rCtr x="0" y="-54155"/>
                                    </p:animMotion>
                                  </p:childTnLst>
                                </p:cTn>
                              </p:par>
                              <p:par>
                                <p:cTn id="13" presetID="64" presetClass="path" presetSubtype="0" accel="50000" decel="50000" fill="hold" grpId="0" nodeType="withEffect">
                                  <p:stCondLst>
                                    <p:cond delay="0"/>
                                  </p:stCondLst>
                                  <p:childTnLst>
                                    <p:animMotion origin="layout" path="M -1.11022E-16 -4.86879E-6 L -1.11022E-16 -0.99783 " pathEditMode="relative" rAng="0" ptsTypes="AA">
                                      <p:cBhvr>
                                        <p:cTn id="14" dur="4000" fill="hold"/>
                                        <p:tgtEl>
                                          <p:spTgt spid="16"/>
                                        </p:tgtEl>
                                        <p:attrNameLst>
                                          <p:attrName>ppt_x</p:attrName>
                                          <p:attrName>ppt_y</p:attrName>
                                        </p:attrNameLst>
                                      </p:cBhvr>
                                      <p:rCtr x="0" y="-49892"/>
                                    </p:animMotion>
                                  </p:childTnLst>
                                </p:cTn>
                              </p:par>
                              <p:par>
                                <p:cTn id="15" presetID="64" presetClass="path" presetSubtype="0" accel="50000" decel="50000" fill="hold" nodeType="withEffect">
                                  <p:stCondLst>
                                    <p:cond delay="1000"/>
                                  </p:stCondLst>
                                  <p:childTnLst>
                                    <p:animMotion origin="layout" path="M 0 0 L 0 -0.25 E" pathEditMode="relative" ptsTypes="">
                                      <p:cBhvr>
                                        <p:cTn id="16" dur="375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animBg="1">
        <p:tmplLst>
          <p:tmpl>
            <p:tnLst>
              <p:par>
                <p:cTn presetID="64" presetClass="path" presetSubtype="0" accel="50000" decel="50000" fill="hold" nodeType="withEffect">
                  <p:stCondLst>
                    <p:cond delay="0"/>
                  </p:stCondLst>
                  <p:childTnLst>
                    <p:animMotion origin="layout" path="M -3.33333E-6 -2.77726E-6 L -3.33333E-6 -1.07012 " pathEditMode="relative" rAng="0" ptsTypes="AA">
                      <p:cBhvr>
                        <p:cTn dur="3750" fill="hold"/>
                        <p:tgtEl>
                          <p:spTgt spid="11"/>
                        </p:tgtEl>
                        <p:attrNameLst>
                          <p:attrName>ppt_x</p:attrName>
                          <p:attrName>ppt_y</p:attrName>
                        </p:attrNameLst>
                      </p:cBhvr>
                      <p:rCtr x="0" y="-53506"/>
                    </p:animMotion>
                  </p:childTnLst>
                </p:cTn>
              </p:par>
            </p:tnLst>
          </p:tmpl>
          <p:tmpl lvl="1">
            <p:tnLst>
              <p:par>
                <p:cTn presetID="64" presetClass="path" presetSubtype="0" accel="50000" decel="50000" fill="hold" nodeType="withEffect">
                  <p:stCondLst>
                    <p:cond delay="0"/>
                  </p:stCondLst>
                  <p:childTnLst>
                    <p:animMotion origin="layout" path="M -3.61111E-6 2.24591E-6 L -3.61111E-6 -1.0831 " pathEditMode="relative" rAng="0" ptsTypes="AA">
                      <p:cBhvr>
                        <p:cTn dur="3750" fill="hold"/>
                        <p:tgtEl>
                          <p:spTgt spid="11"/>
                        </p:tgtEl>
                        <p:attrNameLst>
                          <p:attrName>ppt_x</p:attrName>
                          <p:attrName>ppt_y</p:attrName>
                        </p:attrNameLst>
                      </p:cBhvr>
                      <p:rCtr x="0" y="-54155"/>
                    </p:animMotion>
                  </p:childTnLst>
                </p:cTn>
              </p:par>
            </p:tnLst>
          </p:tmpl>
        </p:tmplLst>
      </p:bldP>
      <p:bldP spid="16"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ackground Photo">
    <p:spTree>
      <p:nvGrpSpPr>
        <p:cNvPr id="1" name=""/>
        <p:cNvGrpSpPr/>
        <p:nvPr/>
      </p:nvGrpSpPr>
      <p:grpSpPr>
        <a:xfrm>
          <a:off x="0" y="0"/>
          <a:ext cx="0" cy="0"/>
          <a:chOff x="0" y="0"/>
          <a:chExt cx="0" cy="0"/>
        </a:xfrm>
      </p:grpSpPr>
      <p:sp>
        <p:nvSpPr>
          <p:cNvPr id="8" name="Picture Placeholder 15"/>
          <p:cNvSpPr>
            <a:spLocks noGrp="1"/>
          </p:cNvSpPr>
          <p:nvPr>
            <p:ph type="pic" sz="quarter" idx="10" hasCustomPrompt="1"/>
          </p:nvPr>
        </p:nvSpPr>
        <p:spPr>
          <a:xfrm>
            <a:off x="0" y="0"/>
            <a:ext cx="9144000" cy="5143500"/>
          </a:xfrm>
        </p:spPr>
        <p:txBody>
          <a:bodyPr anchor="ctr"/>
          <a:lstStyle>
            <a:lvl1pPr marL="0" indent="0" algn="ctr">
              <a:buNone/>
              <a:defRPr b="1" i="0">
                <a:latin typeface="Century Gothic Bold" charset="0"/>
                <a:ea typeface="Century Gothic Bold" charset="0"/>
                <a:cs typeface="Century Gothic Bold" charset="0"/>
              </a:defRPr>
            </a:lvl1pPr>
          </a:lstStyle>
          <a:p>
            <a:r>
              <a:rPr lang="en-US" dirty="0"/>
              <a:t>Background Photo</a:t>
            </a:r>
          </a:p>
        </p:txBody>
      </p:sp>
    </p:spTree>
    <p:extLst>
      <p:ext uri="{BB962C8B-B14F-4D97-AF65-F5344CB8AC3E}">
        <p14:creationId xmlns:p14="http://schemas.microsoft.com/office/powerpoint/2010/main" val="17000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raph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19325" y="205978"/>
            <a:ext cx="3013116" cy="1010186"/>
          </a:xfrm>
        </p:spPr>
        <p:txBody>
          <a:bodyPr anchor="b">
            <a:normAutofit/>
          </a:bodyPr>
          <a:lstStyle>
            <a:lvl1pPr algn="l">
              <a:defRPr sz="1800" b="1">
                <a:solidFill>
                  <a:schemeClr val="bg1"/>
                </a:solidFill>
                <a:latin typeface="Trebuchet MS" pitchFamily="34" charset="0"/>
              </a:defRPr>
            </a:lvl1pPr>
          </a:lstStyle>
          <a:p>
            <a:r>
              <a:rPr lang="en-US" dirty="0"/>
              <a:t>Title Here</a:t>
            </a:r>
          </a:p>
        </p:txBody>
      </p:sp>
      <p:sp>
        <p:nvSpPr>
          <p:cNvPr id="4" name="Date Placeholder 3"/>
          <p:cNvSpPr>
            <a:spLocks noGrp="1"/>
          </p:cNvSpPr>
          <p:nvPr>
            <p:ph type="dt" sz="half" idx="10"/>
          </p:nvPr>
        </p:nvSpPr>
        <p:spPr/>
        <p:txBody>
          <a:bodyPr/>
          <a:lstStyle>
            <a:lvl1pPr>
              <a:defRPr sz="750">
                <a:latin typeface="Trebuchet MS" pitchFamily="34" charset="0"/>
              </a:defRPr>
            </a:lvl1pPr>
          </a:lstStyle>
          <a:p>
            <a:fld id="{5E84BD6C-EAF9-434F-A9B7-B31F93573AF3}" type="datetime3">
              <a:rPr lang="en-US" smtClean="0"/>
              <a:t>31 October 2018</a:t>
            </a:fld>
            <a:endParaRPr lang="en-US"/>
          </a:p>
        </p:txBody>
      </p:sp>
      <p:sp>
        <p:nvSpPr>
          <p:cNvPr id="5" name="Footer Placeholder 4"/>
          <p:cNvSpPr>
            <a:spLocks noGrp="1"/>
          </p:cNvSpPr>
          <p:nvPr>
            <p:ph type="ftr" sz="quarter" idx="11"/>
          </p:nvPr>
        </p:nvSpPr>
        <p:spPr/>
        <p:txBody>
          <a:bodyPr/>
          <a:lstStyle>
            <a:lvl1pPr>
              <a:defRPr sz="600">
                <a:latin typeface="Myriad Pro" pitchFamily="34" charset="0"/>
              </a:defRPr>
            </a:lvl1pPr>
          </a:lstStyle>
          <a:p>
            <a:r>
              <a:rPr lang="en-US" dirty="0"/>
              <a:t>GRP Advisor Alliance Private &amp; Confidential</a:t>
            </a:r>
          </a:p>
        </p:txBody>
      </p:sp>
      <p:sp>
        <p:nvSpPr>
          <p:cNvPr id="6" name="Slide Number Placeholder 5"/>
          <p:cNvSpPr>
            <a:spLocks noGrp="1"/>
          </p:cNvSpPr>
          <p:nvPr>
            <p:ph type="sldNum" sz="quarter" idx="12"/>
          </p:nvPr>
        </p:nvSpPr>
        <p:spPr/>
        <p:txBody>
          <a:bodyPr/>
          <a:lstStyle>
            <a:lvl1pPr>
              <a:defRPr sz="750">
                <a:latin typeface="Trebuchet MS" pitchFamily="34" charset="0"/>
              </a:defRPr>
            </a:lvl1pPr>
          </a:lstStyle>
          <a:p>
            <a:fld id="{FBE45F11-A630-490E-9935-D57CD8397F5B}" type="slidenum">
              <a:rPr lang="en-US" smtClean="0"/>
              <a:pPr/>
              <a:t>‹#›</a:t>
            </a:fld>
            <a:endParaRPr lang="en-US"/>
          </a:p>
        </p:txBody>
      </p:sp>
      <p:cxnSp>
        <p:nvCxnSpPr>
          <p:cNvPr id="15" name="Straight Connector 14"/>
          <p:cNvCxnSpPr/>
          <p:nvPr userDrawn="1"/>
        </p:nvCxnSpPr>
        <p:spPr>
          <a:xfrm>
            <a:off x="5519325" y="1216164"/>
            <a:ext cx="2448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4" hasCustomPrompt="1"/>
          </p:nvPr>
        </p:nvSpPr>
        <p:spPr>
          <a:xfrm>
            <a:off x="755576" y="249492"/>
            <a:ext cx="4248472" cy="4212468"/>
          </a:xfrm>
        </p:spPr>
        <p:txBody>
          <a:bodyPr anchor="ctr">
            <a:normAutofit/>
          </a:bodyPr>
          <a:lstStyle>
            <a:lvl1pPr marL="0" indent="0" algn="r">
              <a:buClr>
                <a:srgbClr val="0E76BC"/>
              </a:buClr>
              <a:buSzPct val="120000"/>
              <a:buFont typeface="Wingdings" pitchFamily="2" charset="2"/>
              <a:buNone/>
              <a:defRPr sz="3000" baseline="0">
                <a:solidFill>
                  <a:srgbClr val="818285"/>
                </a:solidFill>
                <a:latin typeface="Myriad Pro" pitchFamily="34" charset="0"/>
              </a:defRPr>
            </a:lvl1pPr>
            <a:lvl2pPr marL="557213" indent="-214313">
              <a:buClr>
                <a:srgbClr val="0E76BC"/>
              </a:buClr>
              <a:buFont typeface="Arial" pitchFamily="34" charset="0"/>
              <a:buChar char="•"/>
              <a:defRPr sz="1050">
                <a:solidFill>
                  <a:srgbClr val="818285"/>
                </a:solidFill>
                <a:latin typeface="Myriad Pro" pitchFamily="34" charset="0"/>
              </a:defRPr>
            </a:lvl2pPr>
            <a:lvl3pPr>
              <a:defRPr>
                <a:solidFill>
                  <a:srgbClr val="818285"/>
                </a:solidFill>
              </a:defRPr>
            </a:lvl3pPr>
            <a:lvl4pPr>
              <a:defRPr>
                <a:solidFill>
                  <a:srgbClr val="818285"/>
                </a:solidFill>
              </a:defRPr>
            </a:lvl4pPr>
            <a:lvl5pPr>
              <a:defRPr>
                <a:solidFill>
                  <a:srgbClr val="818285"/>
                </a:solidFill>
              </a:defRPr>
            </a:lvl5pPr>
          </a:lstStyle>
          <a:p>
            <a:pPr lvl="0"/>
            <a:r>
              <a:rPr lang="en-US" dirty="0"/>
              <a:t>Insert Graph or Texts Here</a:t>
            </a:r>
          </a:p>
          <a:p>
            <a:pPr lvl="0"/>
            <a:endParaRPr lang="en-US" dirty="0"/>
          </a:p>
          <a:p>
            <a:pPr lvl="0"/>
            <a:endParaRPr lang="en-US" dirty="0"/>
          </a:p>
          <a:p>
            <a:pPr lvl="0"/>
            <a:endParaRPr lang="en-US" dirty="0"/>
          </a:p>
        </p:txBody>
      </p:sp>
      <p:sp>
        <p:nvSpPr>
          <p:cNvPr id="17" name="Text Placeholder 2"/>
          <p:cNvSpPr>
            <a:spLocks noGrp="1"/>
          </p:cNvSpPr>
          <p:nvPr>
            <p:ph type="body" idx="1" hasCustomPrompt="1"/>
          </p:nvPr>
        </p:nvSpPr>
        <p:spPr>
          <a:xfrm>
            <a:off x="5519326" y="1275606"/>
            <a:ext cx="3013115" cy="2862318"/>
          </a:xfrm>
        </p:spPr>
        <p:txBody>
          <a:bodyPr anchor="t">
            <a:normAutofit/>
          </a:bodyPr>
          <a:lstStyle>
            <a:lvl1pPr marL="214313" indent="-214313">
              <a:buFont typeface="Wingdings" pitchFamily="2" charset="2"/>
              <a:buChar char="§"/>
              <a:defRPr sz="1350">
                <a:solidFill>
                  <a:schemeClr val="bg1"/>
                </a:solidFill>
                <a:latin typeface="Myriad Pro"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Texts Here</a:t>
            </a:r>
          </a:p>
        </p:txBody>
      </p:sp>
    </p:spTree>
    <p:extLst>
      <p:ext uri="{BB962C8B-B14F-4D97-AF65-F5344CB8AC3E}">
        <p14:creationId xmlns:p14="http://schemas.microsoft.com/office/powerpoint/2010/main" val="104393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imple Titl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56691"/>
            <a:ext cx="7772400" cy="584775"/>
          </a:xfrm>
          <a:noFill/>
        </p:spPr>
        <p:txBody>
          <a:bodyPr/>
          <a:lstStyle>
            <a:lvl1pPr algn="ctr">
              <a:defRPr baseline="0">
                <a:solidFill>
                  <a:srgbClr val="00194F"/>
                </a:solidFill>
              </a:defRPr>
            </a:lvl1pPr>
          </a:lstStyle>
          <a:p>
            <a:r>
              <a:rPr lang="en-US" dirty="0"/>
              <a:t>Simple Title Slide</a:t>
            </a:r>
          </a:p>
        </p:txBody>
      </p:sp>
      <p:sp>
        <p:nvSpPr>
          <p:cNvPr id="3" name="Subtitle 2"/>
          <p:cNvSpPr>
            <a:spLocks noGrp="1"/>
          </p:cNvSpPr>
          <p:nvPr>
            <p:ph type="subTitle" idx="1" hasCustomPrompt="1"/>
          </p:nvPr>
        </p:nvSpPr>
        <p:spPr>
          <a:xfrm>
            <a:off x="1447800" y="2642741"/>
            <a:ext cx="6172200" cy="538609"/>
          </a:xfrm>
          <a:solidFill>
            <a:srgbClr val="E5E8ED"/>
          </a:solidFill>
        </p:spPr>
        <p:txBody>
          <a:bodyPr wrap="square">
            <a:spAutoFit/>
          </a:bodyPr>
          <a:lstStyle>
            <a:lvl1pPr marL="0" indent="0" algn="ctr">
              <a:buNone/>
              <a:defRPr baseline="0">
                <a:solidFill>
                  <a:srgbClr val="653064"/>
                </a:solidFill>
                <a:latin typeface="Univers LT Std 47 Cn L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a:t>
            </a:r>
          </a:p>
        </p:txBody>
      </p:sp>
      <p:sp>
        <p:nvSpPr>
          <p:cNvPr id="7" name="Slide Number Placeholder 2"/>
          <p:cNvSpPr>
            <a:spLocks noGrp="1"/>
          </p:cNvSpPr>
          <p:nvPr>
            <p:ph type="sldNum" sz="quarter" idx="10"/>
          </p:nvPr>
        </p:nvSpPr>
        <p:spPr>
          <a:xfrm>
            <a:off x="8077200" y="4696094"/>
            <a:ext cx="533400" cy="273844"/>
          </a:xfrm>
        </p:spPr>
        <p:txBody>
          <a:bodyPr/>
          <a:lstStyle/>
          <a:p>
            <a:pPr algn="r"/>
            <a:fld id="{249CE656-63C1-40E3-8329-A732D5A11D38}" type="slidenum">
              <a:rPr lang="en-US" smtClean="0"/>
              <a:pPr algn="r"/>
              <a:t>‹#›</a:t>
            </a:fld>
            <a:endParaRPr lang="en-US" dirty="0"/>
          </a:p>
        </p:txBody>
      </p:sp>
    </p:spTree>
    <p:extLst>
      <p:ext uri="{BB962C8B-B14F-4D97-AF65-F5344CB8AC3E}">
        <p14:creationId xmlns:p14="http://schemas.microsoft.com/office/powerpoint/2010/main" val="262251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2659702" cy="461665"/>
          </a:xfrm>
        </p:spPr>
        <p:txBody>
          <a:bodyPr wrap="none">
            <a:spAutoFit/>
          </a:bodyPr>
          <a:lstStyle>
            <a:lvl1pPr>
              <a:defRPr sz="2400" baseline="0"/>
            </a:lvl1pPr>
          </a:lstStyle>
          <a:p>
            <a:r>
              <a:rPr lang="en-US" dirty="0"/>
              <a:t>Simple Bullet Slide</a:t>
            </a:r>
          </a:p>
        </p:txBody>
      </p:sp>
      <p:sp>
        <p:nvSpPr>
          <p:cNvPr id="3" name="Slide Number Placeholder 2"/>
          <p:cNvSpPr>
            <a:spLocks noGrp="1"/>
          </p:cNvSpPr>
          <p:nvPr>
            <p:ph type="sldNum" sz="quarter" idx="10"/>
          </p:nvPr>
        </p:nvSpPr>
        <p:spPr/>
        <p:txBody>
          <a:bodyPr/>
          <a:lstStyle/>
          <a:p>
            <a:pPr algn="r"/>
            <a:fld id="{249CE656-63C1-40E3-8329-A732D5A11D38}" type="slidenum">
              <a:rPr lang="en-US" smtClean="0"/>
              <a:pPr algn="r"/>
              <a:t>‹#›</a:t>
            </a:fld>
            <a:endParaRPr lang="en-US" dirty="0"/>
          </a:p>
        </p:txBody>
      </p:sp>
      <p:sp>
        <p:nvSpPr>
          <p:cNvPr id="6" name="Text Placeholder 6"/>
          <p:cNvSpPr>
            <a:spLocks noGrp="1"/>
          </p:cNvSpPr>
          <p:nvPr>
            <p:ph type="body" sz="quarter" idx="12"/>
          </p:nvPr>
        </p:nvSpPr>
        <p:spPr>
          <a:xfrm>
            <a:off x="457201" y="1200150"/>
            <a:ext cx="7619999" cy="2971800"/>
          </a:xfrm>
        </p:spPr>
        <p:txBody>
          <a:bodyPr l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67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with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249CE656-63C1-40E3-8329-A732D5A11D38}" type="slidenum">
              <a:rPr lang="en-US" smtClean="0"/>
              <a:pPr algn="r"/>
              <a:t>‹#›</a:t>
            </a:fld>
            <a:endParaRPr lang="en-US" dirty="0"/>
          </a:p>
        </p:txBody>
      </p:sp>
      <p:sp>
        <p:nvSpPr>
          <p:cNvPr id="4" name="Title 1"/>
          <p:cNvSpPr>
            <a:spLocks noGrp="1"/>
          </p:cNvSpPr>
          <p:nvPr>
            <p:ph type="title" hasCustomPrompt="1"/>
          </p:nvPr>
        </p:nvSpPr>
        <p:spPr>
          <a:xfrm>
            <a:off x="457200" y="361950"/>
            <a:ext cx="3524106" cy="461665"/>
          </a:xfrm>
        </p:spPr>
        <p:txBody>
          <a:bodyPr wrap="none">
            <a:spAutoFit/>
          </a:bodyPr>
          <a:lstStyle>
            <a:lvl1pPr>
              <a:defRPr sz="2400" baseline="0"/>
            </a:lvl1pPr>
          </a:lstStyle>
          <a:p>
            <a:r>
              <a:rPr lang="en-US" dirty="0"/>
              <a:t>Graphic with Notes Slide</a:t>
            </a:r>
          </a:p>
        </p:txBody>
      </p:sp>
      <p:sp>
        <p:nvSpPr>
          <p:cNvPr id="9" name="Text Placeholder 6"/>
          <p:cNvSpPr>
            <a:spLocks noGrp="1"/>
          </p:cNvSpPr>
          <p:nvPr>
            <p:ph type="body" sz="quarter" idx="12"/>
          </p:nvPr>
        </p:nvSpPr>
        <p:spPr>
          <a:xfrm>
            <a:off x="304800" y="1200150"/>
            <a:ext cx="4267200" cy="2971800"/>
          </a:xfrm>
          <a:noFill/>
        </p:spPr>
        <p:txBody>
          <a:bodyPr l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3"/>
          </p:nvPr>
        </p:nvSpPr>
        <p:spPr>
          <a:xfrm>
            <a:off x="5029200" y="1200150"/>
            <a:ext cx="3733800" cy="2971800"/>
          </a:xfrm>
        </p:spPr>
        <p:txBody>
          <a:bodyPr/>
          <a:lstStyle>
            <a:lvl1pPr>
              <a:defRPr/>
            </a:lvl1pPr>
          </a:lstStyle>
          <a:p>
            <a:endParaRPr lang="en-US" dirty="0"/>
          </a:p>
        </p:txBody>
      </p:sp>
    </p:spTree>
    <p:extLst>
      <p:ext uri="{BB962C8B-B14F-4D97-AF65-F5344CB8AC3E}">
        <p14:creationId xmlns:p14="http://schemas.microsoft.com/office/powerpoint/2010/main" val="134891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688283" cy="461665"/>
          </a:xfrm>
        </p:spPr>
        <p:txBody>
          <a:bodyPr wrap="none">
            <a:spAutoFit/>
          </a:bodyPr>
          <a:lstStyle>
            <a:lvl1pPr>
              <a:defRPr sz="2400" baseline="0"/>
            </a:lvl1pPr>
          </a:lstStyle>
          <a:p>
            <a:r>
              <a:rPr lang="en-US" dirty="0"/>
              <a:t>Blank Slide</a:t>
            </a:r>
          </a:p>
        </p:txBody>
      </p:sp>
      <p:sp>
        <p:nvSpPr>
          <p:cNvPr id="4" name="Slide Number Placeholder 3"/>
          <p:cNvSpPr>
            <a:spLocks noGrp="1"/>
          </p:cNvSpPr>
          <p:nvPr>
            <p:ph type="sldNum" sz="quarter" idx="11"/>
          </p:nvPr>
        </p:nvSpPr>
        <p:spPr/>
        <p:txBody>
          <a:bodyPr/>
          <a:lstStyle/>
          <a:p>
            <a:pPr algn="r"/>
            <a:fld id="{249CE656-63C1-40E3-8329-A732D5A11D38}" type="slidenum">
              <a:rPr lang="en-US" smtClean="0"/>
              <a:pPr algn="r"/>
              <a:t>‹#›</a:t>
            </a:fld>
            <a:endParaRPr lang="en-US" dirty="0"/>
          </a:p>
        </p:txBody>
      </p:sp>
    </p:spTree>
    <p:extLst>
      <p:ext uri="{BB962C8B-B14F-4D97-AF65-F5344CB8AC3E}">
        <p14:creationId xmlns:p14="http://schemas.microsoft.com/office/powerpoint/2010/main" val="274429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2116285" cy="461665"/>
          </a:xfrm>
        </p:spPr>
        <p:txBody>
          <a:bodyPr wrap="none">
            <a:spAutoFit/>
          </a:bodyPr>
          <a:lstStyle>
            <a:lvl1pPr>
              <a:defRPr sz="2400" baseline="0"/>
            </a:lvl1pPr>
          </a:lstStyle>
          <a:p>
            <a:r>
              <a:rPr lang="en-US" dirty="0"/>
              <a:t>Calendar Slide</a:t>
            </a:r>
          </a:p>
        </p:txBody>
      </p:sp>
      <p:sp>
        <p:nvSpPr>
          <p:cNvPr id="4" name="Slide Number Placeholder 3"/>
          <p:cNvSpPr>
            <a:spLocks noGrp="1"/>
          </p:cNvSpPr>
          <p:nvPr>
            <p:ph type="sldNum" sz="quarter" idx="11"/>
          </p:nvPr>
        </p:nvSpPr>
        <p:spPr/>
        <p:txBody>
          <a:bodyPr/>
          <a:lstStyle/>
          <a:p>
            <a:pPr algn="r"/>
            <a:fld id="{249CE656-63C1-40E3-8329-A732D5A11D38}" type="slidenum">
              <a:rPr lang="en-US" smtClean="0"/>
              <a:pPr algn="r"/>
              <a:t>‹#›</a:t>
            </a:fld>
            <a:endParaRPr lang="en-US" dirty="0"/>
          </a:p>
        </p:txBody>
      </p:sp>
      <p:sp>
        <p:nvSpPr>
          <p:cNvPr id="3" name="Rectangle 2"/>
          <p:cNvSpPr/>
          <p:nvPr userDrawn="1"/>
        </p:nvSpPr>
        <p:spPr>
          <a:xfrm>
            <a:off x="457200" y="1150257"/>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286000" y="1150257"/>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114800" y="1150257"/>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0" y="2217057"/>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286000" y="2217057"/>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114800" y="2217057"/>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457200" y="3257550"/>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286000" y="3257550"/>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114800" y="3257550"/>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943600" y="1150257"/>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5943600" y="2217057"/>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5943600" y="3257550"/>
            <a:ext cx="1676400" cy="9144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2" hasCustomPrompt="1"/>
          </p:nvPr>
        </p:nvSpPr>
        <p:spPr>
          <a:xfrm>
            <a:off x="457200" y="1150938"/>
            <a:ext cx="1676400" cy="201612"/>
          </a:xfrm>
          <a:solidFill>
            <a:srgbClr val="00A3E0"/>
          </a:solidFill>
        </p:spPr>
        <p:txBody>
          <a:bodyPr lIns="182880" tIns="27432" rIns="182880" bIns="0">
            <a:noAutofit/>
          </a:bodyPr>
          <a:lstStyle>
            <a:lvl1pPr marL="0" indent="0" algn="ctr">
              <a:buNone/>
              <a:defRPr sz="1000" b="1">
                <a:solidFill>
                  <a:schemeClr val="bg1"/>
                </a:solidFill>
              </a:defRPr>
            </a:lvl1pPr>
          </a:lstStyle>
          <a:p>
            <a:pPr lvl="0"/>
            <a:r>
              <a:rPr lang="en-US" dirty="0"/>
              <a:t>Month Q1</a:t>
            </a:r>
          </a:p>
        </p:txBody>
      </p:sp>
      <p:sp>
        <p:nvSpPr>
          <p:cNvPr id="26" name="Text Placeholder 24"/>
          <p:cNvSpPr>
            <a:spLocks noGrp="1"/>
          </p:cNvSpPr>
          <p:nvPr>
            <p:ph type="body" sz="quarter" idx="13" hasCustomPrompt="1"/>
          </p:nvPr>
        </p:nvSpPr>
        <p:spPr>
          <a:xfrm>
            <a:off x="2286000" y="1150257"/>
            <a:ext cx="1676400" cy="201612"/>
          </a:xfrm>
          <a:solidFill>
            <a:srgbClr val="7F9C90"/>
          </a:solidFill>
        </p:spPr>
        <p:txBody>
          <a:bodyPr lIns="182880" tIns="27432" rIns="182880" bIns="0">
            <a:noAutofit/>
          </a:bodyPr>
          <a:lstStyle>
            <a:lvl1pPr marL="0" indent="0" algn="ctr">
              <a:buNone/>
              <a:defRPr sz="1000" b="1">
                <a:solidFill>
                  <a:schemeClr val="bg1"/>
                </a:solidFill>
              </a:defRPr>
            </a:lvl1pPr>
          </a:lstStyle>
          <a:p>
            <a:pPr lvl="0"/>
            <a:r>
              <a:rPr lang="en-US" dirty="0"/>
              <a:t>Month Q2</a:t>
            </a:r>
          </a:p>
        </p:txBody>
      </p:sp>
      <p:sp>
        <p:nvSpPr>
          <p:cNvPr id="27" name="Text Placeholder 24"/>
          <p:cNvSpPr>
            <a:spLocks noGrp="1"/>
          </p:cNvSpPr>
          <p:nvPr>
            <p:ph type="body" sz="quarter" idx="14" hasCustomPrompt="1"/>
          </p:nvPr>
        </p:nvSpPr>
        <p:spPr>
          <a:xfrm>
            <a:off x="4114800" y="1157980"/>
            <a:ext cx="1676400" cy="201612"/>
          </a:xfrm>
          <a:solidFill>
            <a:srgbClr val="653165"/>
          </a:solidFill>
        </p:spPr>
        <p:txBody>
          <a:bodyPr lIns="182880" tIns="27432" rIns="182880" bIns="0">
            <a:noAutofit/>
          </a:bodyPr>
          <a:lstStyle>
            <a:lvl1pPr marL="0" indent="0" algn="ctr">
              <a:buNone/>
              <a:defRPr sz="1000" b="1">
                <a:solidFill>
                  <a:schemeClr val="bg1"/>
                </a:solidFill>
              </a:defRPr>
            </a:lvl1pPr>
          </a:lstStyle>
          <a:p>
            <a:pPr lvl="0"/>
            <a:r>
              <a:rPr lang="en-US" dirty="0"/>
              <a:t>Month Q3</a:t>
            </a:r>
          </a:p>
        </p:txBody>
      </p:sp>
      <p:sp>
        <p:nvSpPr>
          <p:cNvPr id="28" name="Text Placeholder 24"/>
          <p:cNvSpPr>
            <a:spLocks noGrp="1"/>
          </p:cNvSpPr>
          <p:nvPr>
            <p:ph type="body" sz="quarter" idx="15" hasCustomPrompt="1"/>
          </p:nvPr>
        </p:nvSpPr>
        <p:spPr>
          <a:xfrm>
            <a:off x="5943600" y="1150257"/>
            <a:ext cx="1676400" cy="201612"/>
          </a:xfrm>
          <a:solidFill>
            <a:srgbClr val="344772"/>
          </a:solidFill>
        </p:spPr>
        <p:txBody>
          <a:bodyPr lIns="182880" tIns="27432" rIns="182880" bIns="0">
            <a:noAutofit/>
          </a:bodyPr>
          <a:lstStyle>
            <a:lvl1pPr marL="0" indent="0" algn="ctr">
              <a:buNone/>
              <a:defRPr sz="1000" b="1">
                <a:solidFill>
                  <a:schemeClr val="bg1"/>
                </a:solidFill>
              </a:defRPr>
            </a:lvl1pPr>
          </a:lstStyle>
          <a:p>
            <a:pPr lvl="0"/>
            <a:r>
              <a:rPr lang="en-US" dirty="0"/>
              <a:t>Month Q4</a:t>
            </a:r>
          </a:p>
        </p:txBody>
      </p:sp>
      <p:sp>
        <p:nvSpPr>
          <p:cNvPr id="29" name="Text Placeholder 24"/>
          <p:cNvSpPr>
            <a:spLocks noGrp="1"/>
          </p:cNvSpPr>
          <p:nvPr>
            <p:ph type="body" sz="quarter" idx="16" hasCustomPrompt="1"/>
          </p:nvPr>
        </p:nvSpPr>
        <p:spPr>
          <a:xfrm>
            <a:off x="457200" y="2217057"/>
            <a:ext cx="1676400" cy="201612"/>
          </a:xfrm>
          <a:solidFill>
            <a:srgbClr val="00A3E0"/>
          </a:solidFill>
        </p:spPr>
        <p:txBody>
          <a:bodyPr lIns="182880" tIns="27432" rIns="182880" bIns="0">
            <a:noAutofit/>
          </a:bodyPr>
          <a:lstStyle>
            <a:lvl1pPr marL="0" indent="0" algn="ctr">
              <a:buNone/>
              <a:defRPr sz="1000" b="1">
                <a:solidFill>
                  <a:schemeClr val="bg1"/>
                </a:solidFill>
              </a:defRPr>
            </a:lvl1pPr>
          </a:lstStyle>
          <a:p>
            <a:pPr lvl="0"/>
            <a:r>
              <a:rPr lang="en-US" dirty="0"/>
              <a:t>Month Q1</a:t>
            </a:r>
          </a:p>
        </p:txBody>
      </p:sp>
      <p:sp>
        <p:nvSpPr>
          <p:cNvPr id="30" name="Text Placeholder 24"/>
          <p:cNvSpPr>
            <a:spLocks noGrp="1"/>
          </p:cNvSpPr>
          <p:nvPr>
            <p:ph type="body" sz="quarter" idx="17" hasCustomPrompt="1"/>
          </p:nvPr>
        </p:nvSpPr>
        <p:spPr>
          <a:xfrm>
            <a:off x="2286000" y="2216376"/>
            <a:ext cx="1676400" cy="201612"/>
          </a:xfrm>
          <a:solidFill>
            <a:srgbClr val="7F9C90"/>
          </a:solidFill>
        </p:spPr>
        <p:txBody>
          <a:bodyPr lIns="182880" tIns="27432" rIns="182880" bIns="0">
            <a:noAutofit/>
          </a:bodyPr>
          <a:lstStyle>
            <a:lvl1pPr marL="0" indent="0" algn="ctr">
              <a:buNone/>
              <a:defRPr sz="1000" b="1">
                <a:solidFill>
                  <a:schemeClr val="bg1"/>
                </a:solidFill>
              </a:defRPr>
            </a:lvl1pPr>
          </a:lstStyle>
          <a:p>
            <a:pPr lvl="0"/>
            <a:r>
              <a:rPr lang="en-US" dirty="0"/>
              <a:t>Month Q2</a:t>
            </a:r>
          </a:p>
        </p:txBody>
      </p:sp>
      <p:sp>
        <p:nvSpPr>
          <p:cNvPr id="31" name="Text Placeholder 24"/>
          <p:cNvSpPr>
            <a:spLocks noGrp="1"/>
          </p:cNvSpPr>
          <p:nvPr>
            <p:ph type="body" sz="quarter" idx="18" hasCustomPrompt="1"/>
          </p:nvPr>
        </p:nvSpPr>
        <p:spPr>
          <a:xfrm>
            <a:off x="4114800" y="2224099"/>
            <a:ext cx="1676400" cy="201612"/>
          </a:xfrm>
          <a:solidFill>
            <a:srgbClr val="653165"/>
          </a:solidFill>
        </p:spPr>
        <p:txBody>
          <a:bodyPr lIns="182880" tIns="27432" rIns="182880" bIns="0">
            <a:noAutofit/>
          </a:bodyPr>
          <a:lstStyle>
            <a:lvl1pPr marL="0" indent="0" algn="ctr">
              <a:buNone/>
              <a:defRPr sz="1000" b="1">
                <a:solidFill>
                  <a:schemeClr val="bg1"/>
                </a:solidFill>
              </a:defRPr>
            </a:lvl1pPr>
          </a:lstStyle>
          <a:p>
            <a:pPr lvl="0"/>
            <a:r>
              <a:rPr lang="en-US" dirty="0"/>
              <a:t>Month Q3</a:t>
            </a:r>
          </a:p>
        </p:txBody>
      </p:sp>
      <p:sp>
        <p:nvSpPr>
          <p:cNvPr id="32" name="Text Placeholder 24"/>
          <p:cNvSpPr>
            <a:spLocks noGrp="1"/>
          </p:cNvSpPr>
          <p:nvPr>
            <p:ph type="body" sz="quarter" idx="19" hasCustomPrompt="1"/>
          </p:nvPr>
        </p:nvSpPr>
        <p:spPr>
          <a:xfrm>
            <a:off x="5943600" y="2216376"/>
            <a:ext cx="1676400" cy="201612"/>
          </a:xfrm>
          <a:solidFill>
            <a:srgbClr val="344772"/>
          </a:solidFill>
        </p:spPr>
        <p:txBody>
          <a:bodyPr lIns="182880" tIns="27432" rIns="182880" bIns="0">
            <a:noAutofit/>
          </a:bodyPr>
          <a:lstStyle>
            <a:lvl1pPr marL="0" indent="0" algn="ctr">
              <a:buNone/>
              <a:defRPr sz="1000" b="1">
                <a:solidFill>
                  <a:schemeClr val="bg1"/>
                </a:solidFill>
              </a:defRPr>
            </a:lvl1pPr>
          </a:lstStyle>
          <a:p>
            <a:pPr lvl="0"/>
            <a:r>
              <a:rPr lang="en-US" dirty="0"/>
              <a:t>Month Q4</a:t>
            </a:r>
          </a:p>
        </p:txBody>
      </p:sp>
      <p:sp>
        <p:nvSpPr>
          <p:cNvPr id="33" name="Text Placeholder 24"/>
          <p:cNvSpPr>
            <a:spLocks noGrp="1"/>
          </p:cNvSpPr>
          <p:nvPr>
            <p:ph type="body" sz="quarter" idx="20" hasCustomPrompt="1"/>
          </p:nvPr>
        </p:nvSpPr>
        <p:spPr>
          <a:xfrm>
            <a:off x="457200" y="3270073"/>
            <a:ext cx="1676400" cy="201612"/>
          </a:xfrm>
          <a:solidFill>
            <a:srgbClr val="00A3E0"/>
          </a:solidFill>
        </p:spPr>
        <p:txBody>
          <a:bodyPr lIns="182880" tIns="27432" rIns="182880" bIns="0">
            <a:noAutofit/>
          </a:bodyPr>
          <a:lstStyle>
            <a:lvl1pPr marL="0" indent="0" algn="ctr">
              <a:buNone/>
              <a:defRPr sz="1000" b="1">
                <a:solidFill>
                  <a:schemeClr val="bg1"/>
                </a:solidFill>
              </a:defRPr>
            </a:lvl1pPr>
          </a:lstStyle>
          <a:p>
            <a:pPr lvl="0"/>
            <a:r>
              <a:rPr lang="en-US" dirty="0"/>
              <a:t>Month Q1</a:t>
            </a:r>
          </a:p>
        </p:txBody>
      </p:sp>
      <p:sp>
        <p:nvSpPr>
          <p:cNvPr id="34" name="Text Placeholder 24"/>
          <p:cNvSpPr>
            <a:spLocks noGrp="1"/>
          </p:cNvSpPr>
          <p:nvPr>
            <p:ph type="body" sz="quarter" idx="21" hasCustomPrompt="1"/>
          </p:nvPr>
        </p:nvSpPr>
        <p:spPr>
          <a:xfrm>
            <a:off x="2286000" y="3269392"/>
            <a:ext cx="1676400" cy="201612"/>
          </a:xfrm>
          <a:solidFill>
            <a:srgbClr val="7F9C90"/>
          </a:solidFill>
        </p:spPr>
        <p:txBody>
          <a:bodyPr lIns="182880" tIns="27432" rIns="182880" bIns="0">
            <a:noAutofit/>
          </a:bodyPr>
          <a:lstStyle>
            <a:lvl1pPr marL="0" indent="0" algn="ctr">
              <a:buNone/>
              <a:defRPr sz="1000" b="1">
                <a:solidFill>
                  <a:schemeClr val="bg1"/>
                </a:solidFill>
              </a:defRPr>
            </a:lvl1pPr>
          </a:lstStyle>
          <a:p>
            <a:pPr lvl="0"/>
            <a:r>
              <a:rPr lang="en-US" dirty="0"/>
              <a:t>Month Q2</a:t>
            </a:r>
          </a:p>
        </p:txBody>
      </p:sp>
      <p:sp>
        <p:nvSpPr>
          <p:cNvPr id="35" name="Text Placeholder 24"/>
          <p:cNvSpPr>
            <a:spLocks noGrp="1"/>
          </p:cNvSpPr>
          <p:nvPr>
            <p:ph type="body" sz="quarter" idx="22" hasCustomPrompt="1"/>
          </p:nvPr>
        </p:nvSpPr>
        <p:spPr>
          <a:xfrm>
            <a:off x="4114800" y="3277115"/>
            <a:ext cx="1676400" cy="201612"/>
          </a:xfrm>
          <a:solidFill>
            <a:srgbClr val="653165"/>
          </a:solidFill>
        </p:spPr>
        <p:txBody>
          <a:bodyPr lIns="182880" tIns="27432" rIns="182880" bIns="0">
            <a:noAutofit/>
          </a:bodyPr>
          <a:lstStyle>
            <a:lvl1pPr marL="0" indent="0" algn="ctr">
              <a:buNone/>
              <a:defRPr sz="1000" b="1">
                <a:solidFill>
                  <a:schemeClr val="bg1"/>
                </a:solidFill>
              </a:defRPr>
            </a:lvl1pPr>
          </a:lstStyle>
          <a:p>
            <a:pPr lvl="0"/>
            <a:r>
              <a:rPr lang="en-US" dirty="0"/>
              <a:t>Month Q3</a:t>
            </a:r>
          </a:p>
        </p:txBody>
      </p:sp>
      <p:sp>
        <p:nvSpPr>
          <p:cNvPr id="36" name="Text Placeholder 24"/>
          <p:cNvSpPr>
            <a:spLocks noGrp="1"/>
          </p:cNvSpPr>
          <p:nvPr>
            <p:ph type="body" sz="quarter" idx="23" hasCustomPrompt="1"/>
          </p:nvPr>
        </p:nvSpPr>
        <p:spPr>
          <a:xfrm>
            <a:off x="5943600" y="3269392"/>
            <a:ext cx="1676400" cy="201612"/>
          </a:xfrm>
          <a:solidFill>
            <a:srgbClr val="344772"/>
          </a:solidFill>
        </p:spPr>
        <p:txBody>
          <a:bodyPr lIns="182880" tIns="27432" rIns="182880" bIns="0">
            <a:noAutofit/>
          </a:bodyPr>
          <a:lstStyle>
            <a:lvl1pPr marL="0" indent="0" algn="ctr">
              <a:buNone/>
              <a:defRPr sz="1000" b="1">
                <a:solidFill>
                  <a:schemeClr val="bg1"/>
                </a:solidFill>
              </a:defRPr>
            </a:lvl1pPr>
          </a:lstStyle>
          <a:p>
            <a:pPr lvl="0"/>
            <a:r>
              <a:rPr lang="en-US" dirty="0"/>
              <a:t>Month Q4</a:t>
            </a:r>
          </a:p>
        </p:txBody>
      </p:sp>
    </p:spTree>
    <p:extLst>
      <p:ext uri="{BB962C8B-B14F-4D97-AF65-F5344CB8AC3E}">
        <p14:creationId xmlns:p14="http://schemas.microsoft.com/office/powerpoint/2010/main" val="277457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962397" cy="461665"/>
          </a:xfrm>
        </p:spPr>
        <p:txBody>
          <a:bodyPr wrap="none">
            <a:spAutoFit/>
          </a:bodyPr>
          <a:lstStyle>
            <a:lvl1pPr>
              <a:defRPr sz="2400" baseline="0"/>
            </a:lvl1pPr>
          </a:lstStyle>
          <a:p>
            <a:r>
              <a:rPr lang="en-US" dirty="0"/>
              <a:t>Contact Slide</a:t>
            </a:r>
          </a:p>
        </p:txBody>
      </p:sp>
      <p:sp>
        <p:nvSpPr>
          <p:cNvPr id="4" name="Slide Number Placeholder 3"/>
          <p:cNvSpPr>
            <a:spLocks noGrp="1"/>
          </p:cNvSpPr>
          <p:nvPr>
            <p:ph type="sldNum" sz="quarter" idx="11"/>
          </p:nvPr>
        </p:nvSpPr>
        <p:spPr/>
        <p:txBody>
          <a:bodyPr/>
          <a:lstStyle/>
          <a:p>
            <a:pPr algn="r"/>
            <a:fld id="{249CE656-63C1-40E3-8329-A732D5A11D38}" type="slidenum">
              <a:rPr lang="en-US" smtClean="0"/>
              <a:pPr algn="r"/>
              <a:t>‹#›</a:t>
            </a:fld>
            <a:endParaRPr lang="en-US" dirty="0"/>
          </a:p>
        </p:txBody>
      </p:sp>
      <p:sp>
        <p:nvSpPr>
          <p:cNvPr id="6" name="Picture Placeholder 5"/>
          <p:cNvSpPr>
            <a:spLocks noGrp="1"/>
          </p:cNvSpPr>
          <p:nvPr>
            <p:ph type="pic" sz="quarter" idx="12"/>
          </p:nvPr>
        </p:nvSpPr>
        <p:spPr>
          <a:xfrm>
            <a:off x="533400" y="1428750"/>
            <a:ext cx="1905000" cy="2438400"/>
          </a:xfrm>
        </p:spPr>
        <p:txBody>
          <a:bodyPr/>
          <a:lstStyle/>
          <a:p>
            <a:endParaRPr lang="en-US"/>
          </a:p>
        </p:txBody>
      </p:sp>
      <p:sp>
        <p:nvSpPr>
          <p:cNvPr id="13" name="Text Placeholder 10"/>
          <p:cNvSpPr>
            <a:spLocks noGrp="1"/>
          </p:cNvSpPr>
          <p:nvPr>
            <p:ph type="body" sz="quarter" idx="13" hasCustomPrompt="1"/>
          </p:nvPr>
        </p:nvSpPr>
        <p:spPr>
          <a:xfrm>
            <a:off x="2667000" y="1428750"/>
            <a:ext cx="2971800" cy="457200"/>
          </a:xfrm>
          <a:noFill/>
        </p:spPr>
        <p:txBody>
          <a:bodyPr wrap="none" lIns="0" tIns="91440" rIns="0">
            <a:noAutofit/>
          </a:bodyPr>
          <a:lstStyle>
            <a:lvl1pPr marL="0" indent="0">
              <a:buNone/>
              <a:defRPr sz="2400" b="1">
                <a:solidFill>
                  <a:schemeClr val="tx1">
                    <a:lumMod val="95000"/>
                    <a:lumOff val="5000"/>
                  </a:schemeClr>
                </a:solidFill>
                <a:latin typeface="Univers LT Std 55" pitchFamily="34" charset="0"/>
              </a:defRPr>
            </a:lvl1pPr>
          </a:lstStyle>
          <a:p>
            <a:pPr lvl="0"/>
            <a:r>
              <a:rPr lang="en-US" dirty="0"/>
              <a:t>Name</a:t>
            </a:r>
          </a:p>
        </p:txBody>
      </p:sp>
      <p:sp>
        <p:nvSpPr>
          <p:cNvPr id="14" name="Text Placeholder 10"/>
          <p:cNvSpPr>
            <a:spLocks noGrp="1"/>
          </p:cNvSpPr>
          <p:nvPr>
            <p:ph type="body" sz="quarter" idx="14" hasCustomPrompt="1"/>
          </p:nvPr>
        </p:nvSpPr>
        <p:spPr>
          <a:xfrm>
            <a:off x="2667000" y="1885950"/>
            <a:ext cx="2971800" cy="304800"/>
          </a:xfrm>
          <a:noFill/>
        </p:spPr>
        <p:txBody>
          <a:bodyPr wrap="none" lIns="0" tIns="91440" anchor="ctr" anchorCtr="0">
            <a:noAutofit/>
          </a:bodyPr>
          <a:lstStyle>
            <a:lvl1pPr marL="0" indent="0">
              <a:buNone/>
              <a:defRPr sz="1800">
                <a:solidFill>
                  <a:schemeClr val="tx1">
                    <a:lumMod val="95000"/>
                    <a:lumOff val="5000"/>
                  </a:schemeClr>
                </a:solidFill>
                <a:latin typeface="Univers LT Std 47 Cn Lt" pitchFamily="34" charset="0"/>
              </a:defRPr>
            </a:lvl1pPr>
          </a:lstStyle>
          <a:p>
            <a:pPr lvl="0"/>
            <a:r>
              <a:rPr lang="en-US" dirty="0"/>
              <a:t>Title</a:t>
            </a:r>
          </a:p>
        </p:txBody>
      </p:sp>
      <p:sp>
        <p:nvSpPr>
          <p:cNvPr id="15" name="TextBox 14"/>
          <p:cNvSpPr txBox="1"/>
          <p:nvPr userDrawn="1"/>
        </p:nvSpPr>
        <p:spPr>
          <a:xfrm>
            <a:off x="2590800" y="2190750"/>
            <a:ext cx="2971800" cy="1508105"/>
          </a:xfrm>
          <a:prstGeom prst="rect">
            <a:avLst/>
          </a:prstGeom>
          <a:noFill/>
        </p:spPr>
        <p:txBody>
          <a:bodyPr wrap="square" rtlCol="0">
            <a:spAutoFit/>
          </a:bodyPr>
          <a:lstStyle/>
          <a:p>
            <a:r>
              <a:rPr lang="en-US" sz="1600" b="1" dirty="0">
                <a:solidFill>
                  <a:srgbClr val="002060"/>
                </a:solidFill>
                <a:latin typeface="Univers LT Std 55" pitchFamily="34" charset="0"/>
              </a:rPr>
              <a:t>Henderson</a:t>
            </a:r>
            <a:r>
              <a:rPr lang="en-US" sz="1600" b="1" baseline="0" dirty="0">
                <a:solidFill>
                  <a:srgbClr val="002060"/>
                </a:solidFill>
                <a:latin typeface="Univers LT Std 55" pitchFamily="34" charset="0"/>
              </a:rPr>
              <a:t> Brothers, Inc.</a:t>
            </a:r>
          </a:p>
          <a:p>
            <a:r>
              <a:rPr lang="en-US" sz="1400" baseline="0" dirty="0">
                <a:solidFill>
                  <a:srgbClr val="002060"/>
                </a:solidFill>
                <a:latin typeface="Univers LT Std 55" pitchFamily="34" charset="0"/>
              </a:rPr>
              <a:t>920 Fort Duquesne Blvd.</a:t>
            </a:r>
          </a:p>
          <a:p>
            <a:r>
              <a:rPr lang="en-US" sz="1400" baseline="0" dirty="0">
                <a:solidFill>
                  <a:srgbClr val="002060"/>
                </a:solidFill>
                <a:latin typeface="Univers LT Std 55" pitchFamily="34" charset="0"/>
              </a:rPr>
              <a:t>Pittsburgh, PA 15222</a:t>
            </a:r>
          </a:p>
          <a:p>
            <a:r>
              <a:rPr lang="en-US" sz="1600" baseline="0" dirty="0">
                <a:solidFill>
                  <a:srgbClr val="90142C"/>
                </a:solidFill>
                <a:latin typeface="Univers LT Std 55" pitchFamily="34" charset="0"/>
              </a:rPr>
              <a:t>T</a:t>
            </a:r>
            <a:r>
              <a:rPr lang="en-US" sz="1600" baseline="0" dirty="0">
                <a:solidFill>
                  <a:srgbClr val="002060"/>
                </a:solidFill>
                <a:latin typeface="Univers LT Std 55" pitchFamily="34" charset="0"/>
              </a:rPr>
              <a:t> 412-261-1842 x</a:t>
            </a:r>
          </a:p>
          <a:p>
            <a:r>
              <a:rPr lang="en-US" sz="1600" baseline="0" dirty="0">
                <a:solidFill>
                  <a:srgbClr val="90142C"/>
                </a:solidFill>
                <a:latin typeface="Univers LT Std 55" pitchFamily="34" charset="0"/>
              </a:rPr>
              <a:t>F</a:t>
            </a:r>
            <a:r>
              <a:rPr lang="en-US" sz="1600" baseline="0" dirty="0">
                <a:latin typeface="Univers LT Std 55" pitchFamily="34" charset="0"/>
              </a:rPr>
              <a:t> </a:t>
            </a:r>
            <a:r>
              <a:rPr lang="en-US" sz="1600" baseline="0" dirty="0">
                <a:solidFill>
                  <a:srgbClr val="002060"/>
                </a:solidFill>
                <a:latin typeface="Univers LT Std 55" pitchFamily="34" charset="0"/>
              </a:rPr>
              <a:t>412-566-4239</a:t>
            </a:r>
          </a:p>
          <a:p>
            <a:r>
              <a:rPr lang="en-US" sz="1600" baseline="0" dirty="0">
                <a:solidFill>
                  <a:srgbClr val="90142C"/>
                </a:solidFill>
                <a:latin typeface="Univers LT Std 55" pitchFamily="34" charset="0"/>
              </a:rPr>
              <a:t>E</a:t>
            </a:r>
          </a:p>
        </p:txBody>
      </p:sp>
      <p:sp>
        <p:nvSpPr>
          <p:cNvPr id="16" name="Text Placeholder 10"/>
          <p:cNvSpPr>
            <a:spLocks noGrp="1"/>
          </p:cNvSpPr>
          <p:nvPr>
            <p:ph type="body" sz="quarter" idx="16" hasCustomPrompt="1"/>
          </p:nvPr>
        </p:nvSpPr>
        <p:spPr>
          <a:xfrm>
            <a:off x="2859314" y="3333750"/>
            <a:ext cx="3770086" cy="365105"/>
          </a:xfrm>
          <a:noFill/>
        </p:spPr>
        <p:txBody>
          <a:bodyPr lIns="0" tIns="91440" bIns="91440" anchor="ctr" anchorCtr="0">
            <a:noAutofit/>
          </a:bodyPr>
          <a:lstStyle>
            <a:lvl1pPr marL="0" indent="0">
              <a:buNone/>
              <a:defRPr sz="1600" b="0">
                <a:solidFill>
                  <a:schemeClr val="tx1">
                    <a:lumMod val="95000"/>
                    <a:lumOff val="5000"/>
                  </a:schemeClr>
                </a:solidFill>
                <a:latin typeface="Univers LT Std 55" pitchFamily="34" charset="0"/>
              </a:defRPr>
            </a:lvl1pPr>
          </a:lstStyle>
          <a:p>
            <a:pPr lvl="0"/>
            <a:r>
              <a:rPr lang="en-US" dirty="0"/>
              <a:t>email@hendersonbrothers.com</a:t>
            </a:r>
          </a:p>
        </p:txBody>
      </p:sp>
      <p:sp>
        <p:nvSpPr>
          <p:cNvPr id="17" name="TextBox 16"/>
          <p:cNvSpPr txBox="1"/>
          <p:nvPr userDrawn="1"/>
        </p:nvSpPr>
        <p:spPr>
          <a:xfrm>
            <a:off x="2667000" y="3638550"/>
            <a:ext cx="3810000" cy="400110"/>
          </a:xfrm>
          <a:prstGeom prst="rect">
            <a:avLst/>
          </a:prstGeom>
          <a:noFill/>
        </p:spPr>
        <p:txBody>
          <a:bodyPr wrap="square" lIns="0" rtlCol="0">
            <a:spAutoFit/>
          </a:bodyPr>
          <a:lstStyle/>
          <a:p>
            <a:r>
              <a:rPr lang="en-US" sz="2000" dirty="0">
                <a:solidFill>
                  <a:srgbClr val="002060"/>
                </a:solidFill>
                <a:latin typeface="Univers LT Std 55" pitchFamily="34" charset="0"/>
              </a:rPr>
              <a:t>www.</a:t>
            </a:r>
            <a:r>
              <a:rPr lang="en-US" sz="2000" dirty="0">
                <a:solidFill>
                  <a:srgbClr val="90142C"/>
                </a:solidFill>
                <a:latin typeface="Univers LT Std 55" pitchFamily="34" charset="0"/>
              </a:rPr>
              <a:t>hendersonbrothers.com</a:t>
            </a:r>
          </a:p>
        </p:txBody>
      </p:sp>
    </p:spTree>
    <p:extLst>
      <p:ext uri="{BB962C8B-B14F-4D97-AF65-F5344CB8AC3E}">
        <p14:creationId xmlns:p14="http://schemas.microsoft.com/office/powerpoint/2010/main" val="214261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Close">
    <p:spTree>
      <p:nvGrpSpPr>
        <p:cNvPr id="1" name=""/>
        <p:cNvGrpSpPr/>
        <p:nvPr/>
      </p:nvGrpSpPr>
      <p:grpSpPr>
        <a:xfrm>
          <a:off x="0" y="0"/>
          <a:ext cx="0" cy="0"/>
          <a:chOff x="0" y="0"/>
          <a:chExt cx="0" cy="0"/>
        </a:xfrm>
      </p:grpSpPr>
      <p:sp>
        <p:nvSpPr>
          <p:cNvPr id="10" name="Rectangle 9"/>
          <p:cNvSpPr/>
          <p:nvPr userDrawn="1"/>
        </p:nvSpPr>
        <p:spPr>
          <a:xfrm>
            <a:off x="0" y="171450"/>
            <a:ext cx="9144001"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247650"/>
            <a:ext cx="91440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a:xfrm>
            <a:off x="12725400" y="5695950"/>
            <a:ext cx="533400" cy="273844"/>
          </a:xfrm>
        </p:spPr>
        <p:txBody>
          <a:bodyPr/>
          <a:lstStyle/>
          <a:p>
            <a:pPr algn="r"/>
            <a:fld id="{249CE656-63C1-40E3-8329-A732D5A11D38}" type="slidenum">
              <a:rPr lang="en-US" smtClean="0"/>
              <a:pPr algn="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01" b="5416"/>
          <a:stretch/>
        </p:blipFill>
        <p:spPr>
          <a:xfrm>
            <a:off x="0" y="0"/>
            <a:ext cx="9143999" cy="5143500"/>
          </a:xfrm>
          <a:prstGeom prst="rect">
            <a:avLst/>
          </a:prstGeom>
        </p:spPr>
      </p:pic>
      <p:grpSp>
        <p:nvGrpSpPr>
          <p:cNvPr id="14" name="Group 13"/>
          <p:cNvGrpSpPr/>
          <p:nvPr userDrawn="1"/>
        </p:nvGrpSpPr>
        <p:grpSpPr>
          <a:xfrm>
            <a:off x="3" y="1"/>
            <a:ext cx="9143998" cy="5143500"/>
            <a:chOff x="3" y="1"/>
            <a:chExt cx="9143998" cy="5143500"/>
          </a:xfrm>
        </p:grpSpPr>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t="10301" b="5416"/>
            <a:stretch/>
          </p:blipFill>
          <p:spPr>
            <a:xfrm>
              <a:off x="3" y="1"/>
              <a:ext cx="9143998" cy="5143500"/>
            </a:xfrm>
            <a:prstGeom prst="rect">
              <a:avLst/>
            </a:prstGeom>
          </p:spPr>
        </p:pic>
        <p:sp>
          <p:nvSpPr>
            <p:cNvPr id="11" name="TextBox 10"/>
            <p:cNvSpPr txBox="1"/>
            <p:nvPr userDrawn="1"/>
          </p:nvSpPr>
          <p:spPr>
            <a:xfrm>
              <a:off x="3718560" y="2571750"/>
              <a:ext cx="3749040" cy="1143000"/>
            </a:xfrm>
            <a:prstGeom prst="rect">
              <a:avLst/>
            </a:prstGeom>
            <a:noFill/>
            <a:ln w="50800">
              <a:solidFill>
                <a:srgbClr val="B31937"/>
              </a:solidFill>
            </a:ln>
          </p:spPr>
          <p:txBody>
            <a:bodyPr wrap="none" lIns="1554480" tIns="274320" rtlCol="0">
              <a:noAutofit/>
            </a:bodyPr>
            <a:lstStyle/>
            <a:p>
              <a:r>
                <a:rPr lang="en-US" sz="3200" dirty="0">
                  <a:solidFill>
                    <a:schemeClr val="tx1"/>
                  </a:solidFill>
                  <a:latin typeface="Univers LT Std 47 Cn Lt" pitchFamily="34" charset="0"/>
                </a:rPr>
                <a:t>THANK</a:t>
              </a:r>
              <a:r>
                <a:rPr lang="en-US" sz="3200" baseline="0" dirty="0">
                  <a:solidFill>
                    <a:schemeClr val="tx1"/>
                  </a:solidFill>
                  <a:latin typeface="Univers LT Std 47 Cn Lt" pitchFamily="34" charset="0"/>
                </a:rPr>
                <a:t> YOU</a:t>
              </a:r>
              <a:endParaRPr lang="en-US" sz="3200" dirty="0">
                <a:solidFill>
                  <a:schemeClr val="tx1"/>
                </a:solidFill>
                <a:latin typeface="Univers LT Std 47 Cn Lt" pitchFamily="34" charset="0"/>
              </a:endParaRPr>
            </a:p>
          </p:txBody>
        </p:sp>
      </p:grpSp>
    </p:spTree>
    <p:extLst>
      <p:ext uri="{BB962C8B-B14F-4D97-AF65-F5344CB8AC3E}">
        <p14:creationId xmlns:p14="http://schemas.microsoft.com/office/powerpoint/2010/main" val="411087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lternate Content">
    <p:spTree>
      <p:nvGrpSpPr>
        <p:cNvPr id="1" name=""/>
        <p:cNvGrpSpPr/>
        <p:nvPr/>
      </p:nvGrpSpPr>
      <p:grpSpPr>
        <a:xfrm>
          <a:off x="0" y="0"/>
          <a:ext cx="0" cy="0"/>
          <a:chOff x="0" y="0"/>
          <a:chExt cx="0" cy="0"/>
        </a:xfrm>
      </p:grpSpPr>
      <p:pic>
        <p:nvPicPr>
          <p:cNvPr id="2050" name="Picture 2" descr="\\psf\Home\Desktop\DesatchGears-3.jpg" hidden="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7143" t="36018" r="27619" b="28744"/>
          <a:stretch/>
        </p:blipFill>
        <p:spPr bwMode="auto">
          <a:xfrm>
            <a:off x="-995" y="0"/>
            <a:ext cx="868680" cy="6515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90600" y="1028700"/>
            <a:ext cx="7467600" cy="3394710"/>
          </a:xfrm>
        </p:spPr>
        <p:txBody>
          <a:bodyPr>
            <a:noAutofit/>
          </a:bodyPr>
          <a:lstStyle>
            <a:lvl1pPr marL="257175" indent="-257175">
              <a:lnSpc>
                <a:spcPct val="110000"/>
              </a:lnSpc>
              <a:buClr>
                <a:schemeClr val="accent2"/>
              </a:buClr>
              <a:defRPr sz="1500"/>
            </a:lvl1pPr>
            <a:lvl2pPr marL="514350" indent="-216694">
              <a:lnSpc>
                <a:spcPct val="110000"/>
              </a:lnSpc>
              <a:buClr>
                <a:schemeClr val="accent4"/>
              </a:buClr>
              <a:defRPr sz="1350"/>
            </a:lvl2pPr>
            <a:lvl3pPr marL="731044" indent="-171450">
              <a:lnSpc>
                <a:spcPct val="110000"/>
              </a:lnSpc>
              <a:buClr>
                <a:schemeClr val="accent4"/>
              </a:buClr>
              <a:defRPr sz="1050"/>
            </a:lvl3pPr>
            <a:lvl4pPr marL="942975" indent="-171450">
              <a:lnSpc>
                <a:spcPct val="110000"/>
              </a:lnSpc>
              <a:buClr>
                <a:schemeClr val="accent4"/>
              </a:buClr>
              <a:defRPr sz="1050"/>
            </a:lvl4pPr>
            <a:lvl5pPr marL="942975" indent="0">
              <a:lnSpc>
                <a:spcPct val="110000"/>
              </a:lnSpc>
              <a:buClr>
                <a:schemeClr val="accent4"/>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p:nvPr userDrawn="1"/>
        </p:nvSpPr>
        <p:spPr>
          <a:xfrm>
            <a:off x="8153400" y="4959616"/>
            <a:ext cx="304800" cy="103875"/>
          </a:xfrm>
          <a:prstGeom prst="rect">
            <a:avLst/>
          </a:prstGeom>
          <a:noFill/>
        </p:spPr>
        <p:txBody>
          <a:bodyPr wrap="square" lIns="0" tIns="0" rIns="0" bIns="0" rtlCol="0">
            <a:spAutoFit/>
          </a:bodyPr>
          <a:lstStyle/>
          <a:p>
            <a:pPr algn="ctr"/>
            <a:fld id="{8EDFB997-4523-4D25-AFCA-51DDD9577CA9}" type="slidenum">
              <a:rPr lang="en-US" sz="675" kern="1200" smtClean="0">
                <a:solidFill>
                  <a:schemeClr val="accent1"/>
                </a:solidFill>
                <a:latin typeface="+mj-lt"/>
                <a:ea typeface="+mn-ea"/>
                <a:cs typeface="+mn-cs"/>
              </a:rPr>
              <a:pPr algn="ctr"/>
              <a:t>‹#›</a:t>
            </a:fld>
            <a:endParaRPr lang="en-US" sz="675" kern="1200">
              <a:solidFill>
                <a:schemeClr val="accent1"/>
              </a:solidFill>
              <a:latin typeface="+mj-lt"/>
              <a:ea typeface="+mn-ea"/>
              <a:cs typeface="+mn-cs"/>
            </a:endParaRPr>
          </a:p>
        </p:txBody>
      </p:sp>
      <p:sp>
        <p:nvSpPr>
          <p:cNvPr id="5" name="Text Placeholder 4"/>
          <p:cNvSpPr>
            <a:spLocks noGrp="1"/>
          </p:cNvSpPr>
          <p:nvPr>
            <p:ph type="body" sz="quarter" idx="14" hasCustomPrompt="1"/>
          </p:nvPr>
        </p:nvSpPr>
        <p:spPr>
          <a:xfrm>
            <a:off x="990600" y="788670"/>
            <a:ext cx="3124200" cy="171450"/>
          </a:xfrm>
        </p:spPr>
        <p:txBody>
          <a:bodyPr anchor="b">
            <a:noAutofit/>
          </a:bodyPr>
          <a:lstStyle>
            <a:lvl1pPr marL="0" indent="0">
              <a:buNone/>
              <a:defRPr sz="675"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600" y="4539996"/>
            <a:ext cx="7467600" cy="342900"/>
          </a:xfrm>
        </p:spPr>
        <p:txBody>
          <a:bodyPr anchor="b">
            <a:noAutofit/>
          </a:bodyPr>
          <a:lstStyle>
            <a:lvl1pPr marL="0" indent="0">
              <a:lnSpc>
                <a:spcPct val="100000"/>
              </a:lnSpc>
              <a:spcBef>
                <a:spcPts val="0"/>
              </a:spcBef>
              <a:buNone/>
              <a:defRPr sz="600"/>
            </a:lvl1pPr>
            <a:lvl2pPr marL="342900" indent="0">
              <a:buNone/>
              <a:defRPr sz="600"/>
            </a:lvl2pPr>
            <a:lvl3pPr marL="685800" indent="0">
              <a:buNone/>
              <a:defRPr sz="600"/>
            </a:lvl3pPr>
            <a:lvl4pPr marL="1028700" indent="0">
              <a:buNone/>
              <a:defRPr sz="600"/>
            </a:lvl4pPr>
            <a:lvl5pPr marL="1371600" indent="0">
              <a:buFont typeface="Arial" panose="020B0604020202020204" pitchFamily="34" charset="0"/>
              <a:buNone/>
              <a:defRPr sz="600"/>
            </a:lvl5pPr>
          </a:lstStyle>
          <a:p>
            <a:pPr lvl="0"/>
            <a:r>
              <a:rPr lang="en-US" dirty="0"/>
              <a:t>Footnotes</a:t>
            </a:r>
          </a:p>
        </p:txBody>
      </p:sp>
      <p:sp>
        <p:nvSpPr>
          <p:cNvPr id="11" name="Text Placeholder 10"/>
          <p:cNvSpPr>
            <a:spLocks noGrp="1"/>
          </p:cNvSpPr>
          <p:nvPr>
            <p:ph type="body" sz="quarter" idx="15" hasCustomPrompt="1"/>
          </p:nvPr>
        </p:nvSpPr>
        <p:spPr>
          <a:xfrm>
            <a:off x="1006928" y="79131"/>
            <a:ext cx="7843995" cy="597876"/>
          </a:xfrm>
        </p:spPr>
        <p:txBody>
          <a:bodyPr anchor="ctr"/>
          <a:lstStyle>
            <a:lvl1pPr marL="0" indent="0">
              <a:lnSpc>
                <a:spcPct val="100000"/>
              </a:lnSpc>
              <a:spcBef>
                <a:spcPts val="0"/>
              </a:spcBef>
              <a:buNone/>
              <a:defRPr sz="1950" baseline="0">
                <a:solidFill>
                  <a:srgbClr val="4F4F4F"/>
                </a:solidFill>
              </a:defRPr>
            </a:lvl1pPr>
          </a:lstStyle>
          <a:p>
            <a:pPr lvl="0"/>
            <a:r>
              <a:rPr lang="en-US" dirty="0"/>
              <a:t>bold</a:t>
            </a:r>
          </a:p>
        </p:txBody>
      </p:sp>
    </p:spTree>
    <p:extLst>
      <p:ext uri="{BB962C8B-B14F-4D97-AF65-F5344CB8AC3E}">
        <p14:creationId xmlns:p14="http://schemas.microsoft.com/office/powerpoint/2010/main" val="274865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64">
          <p15:clr>
            <a:srgbClr val="FBAE40"/>
          </p15:clr>
        </p15:guide>
        <p15:guide id="2" pos="5328">
          <p15:clr>
            <a:srgbClr val="FBAE40"/>
          </p15:clr>
        </p15:guide>
        <p15:guide id="3" pos="6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253" y="337726"/>
            <a:ext cx="3200399" cy="523220"/>
          </a:xfrm>
          <a:prstGeom prst="rect">
            <a:avLst/>
          </a:prstGeom>
          <a:solidFill>
            <a:schemeClr val="bg1">
              <a:alpha val="52000"/>
            </a:schemeClr>
          </a:solidFill>
          <a:ln>
            <a:solidFill>
              <a:schemeClr val="bg1"/>
            </a:solidFill>
          </a:ln>
          <a:effectLst/>
        </p:spPr>
        <p:txBody>
          <a:bodyPr vert="horz" wrap="square" lIns="91440" tIns="45720" rIns="91440" bIns="45720" rtlCol="0" anchor="ctr">
            <a:spAutoFit/>
          </a:bodyPr>
          <a:lstStyle/>
          <a:p>
            <a:r>
              <a:rPr lang="en-US" dirty="0"/>
              <a:t>Click to edit title</a:t>
            </a:r>
          </a:p>
        </p:txBody>
      </p:sp>
      <p:sp>
        <p:nvSpPr>
          <p:cNvPr id="3" name="Text Placeholder 2"/>
          <p:cNvSpPr>
            <a:spLocks noGrp="1"/>
          </p:cNvSpPr>
          <p:nvPr>
            <p:ph type="body" idx="1"/>
          </p:nvPr>
        </p:nvSpPr>
        <p:spPr>
          <a:xfrm>
            <a:off x="152400" y="1200150"/>
            <a:ext cx="8458200" cy="2971800"/>
          </a:xfrm>
          <a:prstGeom prst="rect">
            <a:avLst/>
          </a:prstGeom>
          <a:solidFill>
            <a:schemeClr val="bg1"/>
          </a:solidFill>
          <a:ln w="0" cap="sq" cmpd="sng">
            <a:noFill/>
          </a:ln>
        </p:spPr>
        <p:txBody>
          <a:bodyPr vert="horz" lIns="457200" tIns="18288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5"/>
          <p:cNvSpPr>
            <a:spLocks noGrp="1"/>
          </p:cNvSpPr>
          <p:nvPr>
            <p:ph type="sldNum" sz="quarter" idx="4"/>
          </p:nvPr>
        </p:nvSpPr>
        <p:spPr>
          <a:xfrm>
            <a:off x="8305800" y="4669903"/>
            <a:ext cx="533400" cy="273844"/>
          </a:xfrm>
          <a:prstGeom prst="rect">
            <a:avLst/>
          </a:prstGeom>
          <a:noFill/>
        </p:spPr>
        <p:txBody>
          <a:bodyPr/>
          <a:lstStyle>
            <a:lvl1pPr>
              <a:defRPr sz="1200">
                <a:solidFill>
                  <a:srgbClr val="00194F"/>
                </a:solidFill>
                <a:latin typeface="Univers LT Std 47 Cn Lt" pitchFamily="34" charset="0"/>
              </a:defRPr>
            </a:lvl1pPr>
          </a:lstStyle>
          <a:p>
            <a:pPr algn="r"/>
            <a:fld id="{249CE656-63C1-40E3-8329-A732D5A11D38}" type="slidenum">
              <a:rPr lang="en-US" smtClean="0"/>
              <a:pPr algn="r"/>
              <a:t>‹#›</a:t>
            </a:fld>
            <a:endParaRPr lang="en-US" dirty="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600" y="4588523"/>
            <a:ext cx="2438400" cy="386306"/>
          </a:xfrm>
          <a:prstGeom prst="rect">
            <a:avLst/>
          </a:prstGeom>
        </p:spPr>
      </p:pic>
      <p:sp>
        <p:nvSpPr>
          <p:cNvPr id="4" name="Rectangle 3"/>
          <p:cNvSpPr/>
          <p:nvPr userDrawn="1"/>
        </p:nvSpPr>
        <p:spPr>
          <a:xfrm>
            <a:off x="152400" y="133350"/>
            <a:ext cx="8839200" cy="4876800"/>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782483"/>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1" r:id="rId3"/>
    <p:sldLayoutId id="2147483652" r:id="rId4"/>
    <p:sldLayoutId id="2147483654" r:id="rId5"/>
    <p:sldLayoutId id="2147483650" r:id="rId6"/>
    <p:sldLayoutId id="2147483656" r:id="rId7"/>
    <p:sldLayoutId id="2147483657" r:id="rId8"/>
    <p:sldLayoutId id="2147483658" r:id="rId9"/>
    <p:sldLayoutId id="2147483659" r:id="rId10"/>
    <p:sldLayoutId id="2147483660" r:id="rId11"/>
  </p:sldLayoutIdLst>
  <p:hf hdr="0" ftr="0" dt="0"/>
  <p:txStyles>
    <p:titleStyle>
      <a:lvl1pPr algn="l" defTabSz="914400" rtl="0" eaLnBrk="1" latinLnBrk="0" hangingPunct="1">
        <a:spcBef>
          <a:spcPct val="0"/>
        </a:spcBef>
        <a:buNone/>
        <a:defRPr sz="2800" b="1" i="0" kern="1200" cap="none" baseline="0">
          <a:solidFill>
            <a:srgbClr val="C00000"/>
          </a:solidFill>
          <a:latin typeface="Sabon LT St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files.consumerfinance.gov/f/201501_cfpb_report_financial-well-being.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www.ey.com/EF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www.kansascityfed.org/publicat/cap/carwp09-01.pdf" TargetMode="External"/><Relationship Id="rId4" Type="http://schemas.openxmlformats.org/officeDocument/2006/relationships/hyperlink" Target="http://www.forbes.com/sites/financialfinesse/2013/06/13/are-you-financially-stress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lanadviser.com/nearly-three-quarters-boomers-want-delay-retiremen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24400" y="2780157"/>
            <a:ext cx="2667000" cy="8382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87468"/>
            <a:ext cx="7772400" cy="523220"/>
          </a:xfrm>
        </p:spPr>
        <p:txBody>
          <a:bodyPr/>
          <a:lstStyle/>
          <a:p>
            <a:r>
              <a:rPr lang="en-US" dirty="0"/>
              <a:t>Industry Trends &amp; Insight—A Year in Review</a:t>
            </a:r>
          </a:p>
        </p:txBody>
      </p:sp>
      <p:sp>
        <p:nvSpPr>
          <p:cNvPr id="5" name="Rectangle 4"/>
          <p:cNvSpPr/>
          <p:nvPr/>
        </p:nvSpPr>
        <p:spPr>
          <a:xfrm>
            <a:off x="1981200" y="2764310"/>
            <a:ext cx="2286000" cy="838200"/>
          </a:xfrm>
          <a:prstGeom prst="rect">
            <a:avLst/>
          </a:prstGeom>
          <a:solidFill>
            <a:srgbClr val="E5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16868" y="2840510"/>
            <a:ext cx="2250332" cy="677108"/>
          </a:xfrm>
          <a:prstGeom prst="rect">
            <a:avLst/>
          </a:prstGeom>
          <a:noFill/>
        </p:spPr>
        <p:txBody>
          <a:bodyPr wrap="square" rtlCol="0">
            <a:spAutoFit/>
          </a:bodyPr>
          <a:lstStyle/>
          <a:p>
            <a:r>
              <a:rPr lang="en-US" sz="1400" b="1" dirty="0">
                <a:solidFill>
                  <a:srgbClr val="C00000"/>
                </a:solidFill>
                <a:latin typeface="Univers LT Std 47 Cn Lt" pitchFamily="34" charset="0"/>
              </a:rPr>
              <a:t>William Beale</a:t>
            </a:r>
          </a:p>
          <a:p>
            <a:r>
              <a:rPr lang="en-US" sz="1400" dirty="0">
                <a:solidFill>
                  <a:srgbClr val="C00000"/>
                </a:solidFill>
                <a:latin typeface="Univers LT Std 47 Cn Lt" pitchFamily="34" charset="0"/>
              </a:rPr>
              <a:t>Director, HB Retirement</a:t>
            </a:r>
          </a:p>
          <a:p>
            <a:r>
              <a:rPr lang="en-US" sz="1000" dirty="0">
                <a:solidFill>
                  <a:srgbClr val="C00000"/>
                </a:solidFill>
                <a:latin typeface="Univers LT Std 47 Cn Lt" pitchFamily="34" charset="0"/>
              </a:rPr>
              <a:t>Accredited Investment Fiduciary®</a:t>
            </a:r>
            <a:endParaRPr lang="en-US" sz="1000" dirty="0">
              <a:solidFill>
                <a:srgbClr val="C00000"/>
              </a:solidFill>
            </a:endParaRPr>
          </a:p>
        </p:txBody>
      </p:sp>
      <p:sp>
        <p:nvSpPr>
          <p:cNvPr id="8" name="TextBox 7"/>
          <p:cNvSpPr txBox="1"/>
          <p:nvPr/>
        </p:nvSpPr>
        <p:spPr>
          <a:xfrm>
            <a:off x="4760068" y="2845780"/>
            <a:ext cx="2936132" cy="677108"/>
          </a:xfrm>
          <a:prstGeom prst="rect">
            <a:avLst/>
          </a:prstGeom>
          <a:noFill/>
        </p:spPr>
        <p:txBody>
          <a:bodyPr wrap="square" rtlCol="0">
            <a:spAutoFit/>
          </a:bodyPr>
          <a:lstStyle/>
          <a:p>
            <a:r>
              <a:rPr lang="en-US" sz="1400" b="1" dirty="0">
                <a:solidFill>
                  <a:srgbClr val="C00000"/>
                </a:solidFill>
                <a:latin typeface="Univers LT Std 47 Cn Lt" pitchFamily="34" charset="0"/>
              </a:rPr>
              <a:t>Megan Warzinski</a:t>
            </a:r>
          </a:p>
          <a:p>
            <a:r>
              <a:rPr lang="en-US" sz="1400" dirty="0">
                <a:solidFill>
                  <a:srgbClr val="C00000"/>
                </a:solidFill>
                <a:latin typeface="Univers LT Std 47 Cn Lt" pitchFamily="34" charset="0"/>
              </a:rPr>
              <a:t>Manager of Consulting Services</a:t>
            </a:r>
          </a:p>
          <a:p>
            <a:r>
              <a:rPr lang="en-US" sz="1000" dirty="0">
                <a:solidFill>
                  <a:srgbClr val="C00000"/>
                </a:solidFill>
                <a:latin typeface="Univers LT Std 47 Cn Lt" pitchFamily="34" charset="0"/>
              </a:rPr>
              <a:t>Accredited Investment Fiduciary®</a:t>
            </a:r>
          </a:p>
        </p:txBody>
      </p:sp>
    </p:spTree>
    <p:extLst>
      <p:ext uri="{BB962C8B-B14F-4D97-AF65-F5344CB8AC3E}">
        <p14:creationId xmlns:p14="http://schemas.microsoft.com/office/powerpoint/2010/main" val="41238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7E829F4-E039-4828-A912-C5925C77B50C}"/>
              </a:ext>
            </a:extLst>
          </p:cNvPr>
          <p:cNvSpPr>
            <a:spLocks noGrp="1"/>
          </p:cNvSpPr>
          <p:nvPr>
            <p:ph type="ctrTitle"/>
          </p:nvPr>
        </p:nvSpPr>
        <p:spPr>
          <a:xfrm>
            <a:off x="685800" y="1887468"/>
            <a:ext cx="7772400" cy="523220"/>
          </a:xfrm>
        </p:spPr>
        <p:txBody>
          <a:bodyPr/>
          <a:lstStyle/>
          <a:p>
            <a:r>
              <a:rPr lang="en-US" dirty="0"/>
              <a:t>Financial Wellness</a:t>
            </a:r>
          </a:p>
        </p:txBody>
      </p:sp>
    </p:spTree>
    <p:extLst>
      <p:ext uri="{BB962C8B-B14F-4D97-AF65-F5344CB8AC3E}">
        <p14:creationId xmlns:p14="http://schemas.microsoft.com/office/powerpoint/2010/main" val="123223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06BF83-3CCF-4D56-BD04-DB6B3D0CF81A}"/>
              </a:ext>
            </a:extLst>
          </p:cNvPr>
          <p:cNvSpPr txBox="1">
            <a:spLocks/>
          </p:cNvSpPr>
          <p:nvPr/>
        </p:nvSpPr>
        <p:spPr>
          <a:xfrm>
            <a:off x="1245870" y="157734"/>
            <a:ext cx="6720840" cy="352709"/>
          </a:xfrm>
          <a:prstGeom prst="rect">
            <a:avLst/>
          </a:prstGeom>
          <a:solidFill>
            <a:schemeClr val="bg1">
              <a:alpha val="52000"/>
            </a:schemeClr>
          </a:solidFill>
          <a:ln>
            <a:solidFill>
              <a:schemeClr val="bg1"/>
            </a:solidFill>
          </a:ln>
          <a:effectLst/>
        </p:spPr>
        <p:txBody>
          <a:bodyPr vert="horz" wrap="none" lIns="68580" tIns="34290" rIns="68580" bIns="34290" rtlCol="0" anchor="ctr">
            <a:normAutofit fontScale="97500" lnSpcReduction="10000"/>
          </a:bodyPr>
          <a:lstStyle>
            <a:lvl1pPr algn="l" defTabSz="914400" rtl="0" eaLnBrk="1" latinLnBrk="0" hangingPunct="1">
              <a:spcBef>
                <a:spcPct val="0"/>
              </a:spcBef>
              <a:buNone/>
              <a:defRPr sz="2400" b="1" i="0" kern="1200" cap="none" baseline="0">
                <a:solidFill>
                  <a:srgbClr val="C00000"/>
                </a:solidFill>
                <a:latin typeface="Sabon LT Std" pitchFamily="18" charset="0"/>
                <a:ea typeface="+mj-ea"/>
                <a:cs typeface="+mj-cs"/>
              </a:defRPr>
            </a:lvl1pPr>
          </a:lstStyle>
          <a:p>
            <a:r>
              <a:rPr lang="en-US" sz="2100" b="0" dirty="0">
                <a:latin typeface="+mn-lt"/>
                <a:cs typeface="Times New Roman" panose="02020603050405020304" pitchFamily="18" charset="0"/>
              </a:rPr>
              <a:t>Financial Wellness</a:t>
            </a:r>
          </a:p>
        </p:txBody>
      </p:sp>
      <p:pic>
        <p:nvPicPr>
          <p:cNvPr id="4100" name="Picture 4" descr="Image result for warren buffett">
            <a:extLst>
              <a:ext uri="{FF2B5EF4-FFF2-40B4-BE49-F238E27FC236}">
                <a16:creationId xmlns:a16="http://schemas.microsoft.com/office/drawing/2014/main" id="{A9212E00-A124-4EDF-B39D-0769792A7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2400300" cy="2400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230A97-404B-4297-9252-09C2E1AD9DFF}"/>
              </a:ext>
            </a:extLst>
          </p:cNvPr>
          <p:cNvSpPr txBox="1"/>
          <p:nvPr/>
        </p:nvSpPr>
        <p:spPr>
          <a:xfrm>
            <a:off x="4457700" y="1701106"/>
            <a:ext cx="2971800" cy="1408078"/>
          </a:xfrm>
          <a:prstGeom prst="rect">
            <a:avLst/>
          </a:prstGeom>
          <a:noFill/>
        </p:spPr>
        <p:txBody>
          <a:bodyPr wrap="square" rtlCol="0">
            <a:spAutoFit/>
          </a:bodyPr>
          <a:lstStyle/>
          <a:p>
            <a:r>
              <a:rPr lang="en-US" dirty="0"/>
              <a:t>“The most important investment you can make is in yourself”</a:t>
            </a:r>
          </a:p>
          <a:p>
            <a:endParaRPr lang="en-US" sz="1350" dirty="0"/>
          </a:p>
          <a:p>
            <a:r>
              <a:rPr lang="en-US" sz="1350" dirty="0"/>
              <a:t>	</a:t>
            </a:r>
            <a:r>
              <a:rPr lang="en-US" dirty="0"/>
              <a:t>- Warren Buffet</a:t>
            </a:r>
          </a:p>
        </p:txBody>
      </p:sp>
    </p:spTree>
    <p:extLst>
      <p:ext uri="{BB962C8B-B14F-4D97-AF65-F5344CB8AC3E}">
        <p14:creationId xmlns:p14="http://schemas.microsoft.com/office/powerpoint/2010/main" val="326836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AB3CC21-F3A6-4274-A306-4736B382C418}"/>
              </a:ext>
            </a:extLst>
          </p:cNvPr>
          <p:cNvSpPr txBox="1">
            <a:spLocks/>
          </p:cNvSpPr>
          <p:nvPr/>
        </p:nvSpPr>
        <p:spPr>
          <a:xfrm>
            <a:off x="1314450" y="719376"/>
            <a:ext cx="6444853" cy="35097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1950" b="1" dirty="0">
                <a:latin typeface="+mn-lt"/>
                <a:cs typeface="Arial" panose="020B0604020202020204" pitchFamily="34" charset="0"/>
              </a:rPr>
              <a:t>Financial Wellness Discussion Topics: </a:t>
            </a:r>
          </a:p>
          <a:p>
            <a:pPr marL="342900" lvl="1" indent="0">
              <a:buNone/>
            </a:pPr>
            <a:r>
              <a:rPr lang="en-US" sz="1500" b="1" dirty="0">
                <a:latin typeface="+mn-lt"/>
                <a:cs typeface="Arial" panose="020B0604020202020204" pitchFamily="34" charset="0"/>
              </a:rPr>
              <a:t>The potential benefits for your employees and your company</a:t>
            </a:r>
          </a:p>
          <a:p>
            <a:pPr lvl="1">
              <a:lnSpc>
                <a:spcPct val="200000"/>
              </a:lnSpc>
            </a:pPr>
            <a:endParaRPr lang="en-US" sz="600" b="1" dirty="0">
              <a:latin typeface="+mn-lt"/>
              <a:cs typeface="Arial" panose="020B0604020202020204" pitchFamily="34" charset="0"/>
            </a:endParaRPr>
          </a:p>
          <a:p>
            <a:pPr lvl="1">
              <a:lnSpc>
                <a:spcPct val="150000"/>
              </a:lnSpc>
              <a:buFont typeface="Wingdings" panose="05000000000000000000" pitchFamily="2" charset="2"/>
              <a:buChar char="Ø"/>
            </a:pPr>
            <a:r>
              <a:rPr lang="en-US" sz="1350" b="1" dirty="0">
                <a:latin typeface="+mn-lt"/>
                <a:cs typeface="Arial" panose="020B0604020202020204" pitchFamily="34" charset="0"/>
              </a:rPr>
              <a:t>Definition of financial wellness </a:t>
            </a:r>
          </a:p>
          <a:p>
            <a:pPr lvl="1">
              <a:lnSpc>
                <a:spcPct val="150000"/>
              </a:lnSpc>
              <a:buFont typeface="Wingdings" panose="05000000000000000000" pitchFamily="2" charset="2"/>
              <a:buChar char="Ø"/>
            </a:pPr>
            <a:r>
              <a:rPr lang="en-US" sz="1350" b="1" dirty="0">
                <a:latin typeface="+mn-lt"/>
                <a:cs typeface="Arial" panose="020B0604020202020204" pitchFamily="34" charset="0"/>
              </a:rPr>
              <a:t>Employer and employee attitudes </a:t>
            </a:r>
          </a:p>
          <a:p>
            <a:pPr lvl="1">
              <a:lnSpc>
                <a:spcPct val="150000"/>
              </a:lnSpc>
              <a:buFont typeface="Wingdings" panose="05000000000000000000" pitchFamily="2" charset="2"/>
              <a:buChar char="Ø"/>
            </a:pPr>
            <a:r>
              <a:rPr lang="en-US" sz="1350" b="1" dirty="0">
                <a:latin typeface="+mn-lt"/>
                <a:cs typeface="Arial" panose="020B0604020202020204" pitchFamily="34" charset="0"/>
              </a:rPr>
              <a:t>How did everyone become so stressed out</a:t>
            </a:r>
          </a:p>
          <a:p>
            <a:pPr lvl="1">
              <a:lnSpc>
                <a:spcPct val="150000"/>
              </a:lnSpc>
              <a:buFont typeface="Wingdings" panose="05000000000000000000" pitchFamily="2" charset="2"/>
              <a:buChar char="Ø"/>
            </a:pPr>
            <a:r>
              <a:rPr lang="en-US" sz="1350" b="1" dirty="0">
                <a:latin typeface="+mn-lt"/>
                <a:cs typeface="Arial" panose="020B0604020202020204" pitchFamily="34" charset="0"/>
              </a:rPr>
              <a:t>What does this stress cost the company</a:t>
            </a:r>
          </a:p>
          <a:p>
            <a:pPr lvl="1">
              <a:lnSpc>
                <a:spcPct val="150000"/>
              </a:lnSpc>
              <a:buFont typeface="Wingdings" panose="05000000000000000000" pitchFamily="2" charset="2"/>
              <a:buChar char="Ø"/>
            </a:pPr>
            <a:r>
              <a:rPr lang="en-US" sz="1350" b="1" dirty="0">
                <a:latin typeface="+mn-lt"/>
                <a:cs typeface="Arial" panose="020B0604020202020204" pitchFamily="34" charset="0"/>
              </a:rPr>
              <a:t>What to consider in a financial wellness program</a:t>
            </a:r>
          </a:p>
          <a:p>
            <a:pPr lvl="1">
              <a:lnSpc>
                <a:spcPct val="150000"/>
              </a:lnSpc>
              <a:buFont typeface="Wingdings" panose="05000000000000000000" pitchFamily="2" charset="2"/>
              <a:buChar char="Ø"/>
            </a:pPr>
            <a:r>
              <a:rPr lang="en-US" sz="1350" b="1" dirty="0">
                <a:latin typeface="+mn-lt"/>
                <a:cs typeface="Arial" panose="020B0604020202020204" pitchFamily="34" charset="0"/>
              </a:rPr>
              <a:t>Open discussion</a:t>
            </a:r>
            <a:endParaRPr lang="en-US" sz="1350" dirty="0">
              <a:latin typeface="+mn-lt"/>
            </a:endParaRPr>
          </a:p>
          <a:p>
            <a:pPr marL="0" indent="0">
              <a:buNone/>
            </a:pPr>
            <a:endParaRPr lang="en-US" sz="1500" dirty="0"/>
          </a:p>
        </p:txBody>
      </p:sp>
      <p:sp>
        <p:nvSpPr>
          <p:cNvPr id="8" name="Rectangle 2">
            <a:extLst>
              <a:ext uri="{FF2B5EF4-FFF2-40B4-BE49-F238E27FC236}">
                <a16:creationId xmlns:a16="http://schemas.microsoft.com/office/drawing/2014/main" id="{66917EC5-22E2-4C21-A51D-D1F6C1A821F4}"/>
              </a:ext>
            </a:extLst>
          </p:cNvPr>
          <p:cNvSpPr txBox="1">
            <a:spLocks noChangeArrowheads="1"/>
          </p:cNvSpPr>
          <p:nvPr/>
        </p:nvSpPr>
        <p:spPr bwMode="auto">
          <a:xfrm>
            <a:off x="1243983" y="160140"/>
            <a:ext cx="6723725" cy="35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00194F"/>
                </a:solidFill>
                <a:latin typeface="+mj-lt"/>
                <a:ea typeface="+mj-ea"/>
                <a:cs typeface="+mj-cs"/>
              </a:defRPr>
            </a:lvl1pPr>
            <a:lvl2pPr algn="l" rtl="0" eaLnBrk="0" fontAlgn="base" hangingPunct="0">
              <a:spcBef>
                <a:spcPct val="0"/>
              </a:spcBef>
              <a:spcAft>
                <a:spcPct val="0"/>
              </a:spcAft>
              <a:defRPr sz="3600">
                <a:solidFill>
                  <a:srgbClr val="00194F"/>
                </a:solidFill>
                <a:latin typeface="Garamond" pitchFamily="18" charset="0"/>
                <a:cs typeface="Arial" charset="0"/>
              </a:defRPr>
            </a:lvl2pPr>
            <a:lvl3pPr algn="l" rtl="0" eaLnBrk="0" fontAlgn="base" hangingPunct="0">
              <a:spcBef>
                <a:spcPct val="0"/>
              </a:spcBef>
              <a:spcAft>
                <a:spcPct val="0"/>
              </a:spcAft>
              <a:defRPr sz="3600">
                <a:solidFill>
                  <a:srgbClr val="00194F"/>
                </a:solidFill>
                <a:latin typeface="Garamond" pitchFamily="18" charset="0"/>
                <a:cs typeface="Arial" charset="0"/>
              </a:defRPr>
            </a:lvl3pPr>
            <a:lvl4pPr algn="l" rtl="0" eaLnBrk="0" fontAlgn="base" hangingPunct="0">
              <a:spcBef>
                <a:spcPct val="0"/>
              </a:spcBef>
              <a:spcAft>
                <a:spcPct val="0"/>
              </a:spcAft>
              <a:defRPr sz="3600">
                <a:solidFill>
                  <a:srgbClr val="00194F"/>
                </a:solidFill>
                <a:latin typeface="Garamond" pitchFamily="18" charset="0"/>
                <a:cs typeface="Arial" charset="0"/>
              </a:defRPr>
            </a:lvl4pPr>
            <a:lvl5pPr algn="l" rtl="0" eaLnBrk="0" fontAlgn="base" hangingPunct="0">
              <a:spcBef>
                <a:spcPct val="0"/>
              </a:spcBef>
              <a:spcAft>
                <a:spcPct val="0"/>
              </a:spcAft>
              <a:defRPr sz="3600">
                <a:solidFill>
                  <a:srgbClr val="00194F"/>
                </a:solidFill>
                <a:latin typeface="Garamond" pitchFamily="18" charset="0"/>
                <a:cs typeface="Arial" charset="0"/>
              </a:defRPr>
            </a:lvl5pPr>
            <a:lvl6pPr marL="457200" algn="l" rtl="0" fontAlgn="base">
              <a:spcBef>
                <a:spcPct val="0"/>
              </a:spcBef>
              <a:spcAft>
                <a:spcPct val="0"/>
              </a:spcAft>
              <a:defRPr sz="3600">
                <a:solidFill>
                  <a:srgbClr val="00194F"/>
                </a:solidFill>
                <a:latin typeface="Garamond" pitchFamily="18" charset="0"/>
                <a:cs typeface="Arial" charset="0"/>
              </a:defRPr>
            </a:lvl6pPr>
            <a:lvl7pPr marL="914400" algn="l" rtl="0" fontAlgn="base">
              <a:spcBef>
                <a:spcPct val="0"/>
              </a:spcBef>
              <a:spcAft>
                <a:spcPct val="0"/>
              </a:spcAft>
              <a:defRPr sz="3600">
                <a:solidFill>
                  <a:srgbClr val="00194F"/>
                </a:solidFill>
                <a:latin typeface="Garamond" pitchFamily="18" charset="0"/>
                <a:cs typeface="Arial" charset="0"/>
              </a:defRPr>
            </a:lvl7pPr>
            <a:lvl8pPr marL="1371600" algn="l" rtl="0" fontAlgn="base">
              <a:spcBef>
                <a:spcPct val="0"/>
              </a:spcBef>
              <a:spcAft>
                <a:spcPct val="0"/>
              </a:spcAft>
              <a:defRPr sz="3600">
                <a:solidFill>
                  <a:srgbClr val="00194F"/>
                </a:solidFill>
                <a:latin typeface="Garamond" pitchFamily="18" charset="0"/>
                <a:cs typeface="Arial" charset="0"/>
              </a:defRPr>
            </a:lvl8pPr>
            <a:lvl9pPr marL="1828800" algn="l" rtl="0" fontAlgn="base">
              <a:spcBef>
                <a:spcPct val="0"/>
              </a:spcBef>
              <a:spcAft>
                <a:spcPct val="0"/>
              </a:spcAft>
              <a:defRPr sz="3600">
                <a:solidFill>
                  <a:srgbClr val="00194F"/>
                </a:solidFill>
                <a:latin typeface="Garamond" pitchFamily="18" charset="0"/>
                <a:cs typeface="Arial" charset="0"/>
              </a:defRPr>
            </a:lvl9pPr>
          </a:lstStyle>
          <a:p>
            <a:pPr eaLnBrk="1" hangingPunct="1"/>
            <a:r>
              <a:rPr lang="en-US" sz="2100" dirty="0">
                <a:solidFill>
                  <a:srgbClr val="C00000"/>
                </a:solidFill>
                <a:cs typeface="Times New Roman" panose="02020603050405020304" pitchFamily="18" charset="0"/>
              </a:rPr>
              <a:t>Financial Wellness</a:t>
            </a:r>
            <a:endParaRPr lang="en-US" altLang="en-US" sz="2100" b="1" dirty="0">
              <a:solidFill>
                <a:srgbClr val="C00000"/>
              </a:solidFill>
              <a:latin typeface="+mn-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4895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06BF83-3CCF-4D56-BD04-DB6B3D0CF81A}"/>
              </a:ext>
            </a:extLst>
          </p:cNvPr>
          <p:cNvSpPr txBox="1">
            <a:spLocks/>
          </p:cNvSpPr>
          <p:nvPr/>
        </p:nvSpPr>
        <p:spPr>
          <a:xfrm>
            <a:off x="1314450" y="0"/>
            <a:ext cx="5948418" cy="691586"/>
          </a:xfrm>
          <a:prstGeom prst="rect">
            <a:avLst/>
          </a:prstGeom>
          <a:solidFill>
            <a:schemeClr val="bg1">
              <a:alpha val="52000"/>
            </a:schemeClr>
          </a:solidFill>
          <a:ln>
            <a:solidFill>
              <a:schemeClr val="bg1"/>
            </a:solidFill>
          </a:ln>
          <a:effectLst/>
        </p:spPr>
        <p:txBody>
          <a:bodyPr vert="horz" wrap="none" lIns="68580" tIns="34290" rIns="68580" bIns="34290" rtlCol="0" anchor="ctr">
            <a:normAutofit fontScale="97500"/>
          </a:bodyPr>
          <a:lstStyle>
            <a:lvl1pPr algn="l" defTabSz="914400" rtl="0" eaLnBrk="1" latinLnBrk="0" hangingPunct="1">
              <a:spcBef>
                <a:spcPct val="0"/>
              </a:spcBef>
              <a:buNone/>
              <a:defRPr sz="2400" b="1" i="0" kern="1200" cap="none" baseline="0">
                <a:solidFill>
                  <a:srgbClr val="C00000"/>
                </a:solidFill>
                <a:latin typeface="Sabon LT Std" pitchFamily="18" charset="0"/>
                <a:ea typeface="+mj-ea"/>
                <a:cs typeface="+mj-cs"/>
              </a:defRPr>
            </a:lvl1pPr>
          </a:lstStyle>
          <a:p>
            <a:r>
              <a:rPr lang="en-US" sz="2100" b="0" dirty="0">
                <a:latin typeface="+mn-lt"/>
              </a:rPr>
              <a:t>Financial Wellness</a:t>
            </a:r>
          </a:p>
        </p:txBody>
      </p:sp>
      <p:pic>
        <p:nvPicPr>
          <p:cNvPr id="4100" name="Picture 4" descr="Image result for warren buffett">
            <a:extLst>
              <a:ext uri="{FF2B5EF4-FFF2-40B4-BE49-F238E27FC236}">
                <a16:creationId xmlns:a16="http://schemas.microsoft.com/office/drawing/2014/main" id="{A9212E00-A124-4EDF-B39D-0769792A7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2400300" cy="2400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230A97-404B-4297-9252-09C2E1AD9DFF}"/>
              </a:ext>
            </a:extLst>
          </p:cNvPr>
          <p:cNvSpPr txBox="1"/>
          <p:nvPr/>
        </p:nvSpPr>
        <p:spPr>
          <a:xfrm>
            <a:off x="4457700" y="1701106"/>
            <a:ext cx="2971800" cy="1408078"/>
          </a:xfrm>
          <a:prstGeom prst="rect">
            <a:avLst/>
          </a:prstGeom>
          <a:noFill/>
        </p:spPr>
        <p:txBody>
          <a:bodyPr wrap="square" rtlCol="0">
            <a:spAutoFit/>
          </a:bodyPr>
          <a:lstStyle/>
          <a:p>
            <a:r>
              <a:rPr lang="en-US" dirty="0"/>
              <a:t>“Do not save what is left after spending, but spend what is left after saving”</a:t>
            </a:r>
          </a:p>
          <a:p>
            <a:endParaRPr lang="en-US" sz="1350" dirty="0"/>
          </a:p>
          <a:p>
            <a:r>
              <a:rPr lang="en-US" sz="1350" dirty="0"/>
              <a:t>	</a:t>
            </a:r>
            <a:r>
              <a:rPr lang="en-US" dirty="0"/>
              <a:t>- Warren Buffet</a:t>
            </a:r>
          </a:p>
        </p:txBody>
      </p:sp>
    </p:spTree>
    <p:extLst>
      <p:ext uri="{BB962C8B-B14F-4D97-AF65-F5344CB8AC3E}">
        <p14:creationId xmlns:p14="http://schemas.microsoft.com/office/powerpoint/2010/main" val="238489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AB3CC21-F3A6-4274-A306-4736B382C418}"/>
              </a:ext>
            </a:extLst>
          </p:cNvPr>
          <p:cNvSpPr txBox="1">
            <a:spLocks/>
          </p:cNvSpPr>
          <p:nvPr/>
        </p:nvSpPr>
        <p:spPr>
          <a:xfrm>
            <a:off x="1314450" y="1131570"/>
            <a:ext cx="6444853" cy="41148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1950" b="1" dirty="0">
                <a:latin typeface="+mn-lt"/>
                <a:cs typeface="Arial" panose="020B0604020202020204" pitchFamily="34" charset="0"/>
              </a:rPr>
              <a:t>Consumer Financial Protection Bureau (CFPB): </a:t>
            </a:r>
          </a:p>
        </p:txBody>
      </p:sp>
      <p:sp>
        <p:nvSpPr>
          <p:cNvPr id="8" name="Rectangle 2">
            <a:extLst>
              <a:ext uri="{FF2B5EF4-FFF2-40B4-BE49-F238E27FC236}">
                <a16:creationId xmlns:a16="http://schemas.microsoft.com/office/drawing/2014/main" id="{66917EC5-22E2-4C21-A51D-D1F6C1A821F4}"/>
              </a:ext>
            </a:extLst>
          </p:cNvPr>
          <p:cNvSpPr txBox="1">
            <a:spLocks noChangeArrowheads="1"/>
          </p:cNvSpPr>
          <p:nvPr/>
        </p:nvSpPr>
        <p:spPr bwMode="auto">
          <a:xfrm>
            <a:off x="1243983" y="157734"/>
            <a:ext cx="6723725" cy="35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00194F"/>
                </a:solidFill>
                <a:latin typeface="+mj-lt"/>
                <a:ea typeface="+mj-ea"/>
                <a:cs typeface="+mj-cs"/>
              </a:defRPr>
            </a:lvl1pPr>
            <a:lvl2pPr algn="l" rtl="0" eaLnBrk="0" fontAlgn="base" hangingPunct="0">
              <a:spcBef>
                <a:spcPct val="0"/>
              </a:spcBef>
              <a:spcAft>
                <a:spcPct val="0"/>
              </a:spcAft>
              <a:defRPr sz="3600">
                <a:solidFill>
                  <a:srgbClr val="00194F"/>
                </a:solidFill>
                <a:latin typeface="Garamond" pitchFamily="18" charset="0"/>
                <a:cs typeface="Arial" charset="0"/>
              </a:defRPr>
            </a:lvl2pPr>
            <a:lvl3pPr algn="l" rtl="0" eaLnBrk="0" fontAlgn="base" hangingPunct="0">
              <a:spcBef>
                <a:spcPct val="0"/>
              </a:spcBef>
              <a:spcAft>
                <a:spcPct val="0"/>
              </a:spcAft>
              <a:defRPr sz="3600">
                <a:solidFill>
                  <a:srgbClr val="00194F"/>
                </a:solidFill>
                <a:latin typeface="Garamond" pitchFamily="18" charset="0"/>
                <a:cs typeface="Arial" charset="0"/>
              </a:defRPr>
            </a:lvl3pPr>
            <a:lvl4pPr algn="l" rtl="0" eaLnBrk="0" fontAlgn="base" hangingPunct="0">
              <a:spcBef>
                <a:spcPct val="0"/>
              </a:spcBef>
              <a:spcAft>
                <a:spcPct val="0"/>
              </a:spcAft>
              <a:defRPr sz="3600">
                <a:solidFill>
                  <a:srgbClr val="00194F"/>
                </a:solidFill>
                <a:latin typeface="Garamond" pitchFamily="18" charset="0"/>
                <a:cs typeface="Arial" charset="0"/>
              </a:defRPr>
            </a:lvl4pPr>
            <a:lvl5pPr algn="l" rtl="0" eaLnBrk="0" fontAlgn="base" hangingPunct="0">
              <a:spcBef>
                <a:spcPct val="0"/>
              </a:spcBef>
              <a:spcAft>
                <a:spcPct val="0"/>
              </a:spcAft>
              <a:defRPr sz="3600">
                <a:solidFill>
                  <a:srgbClr val="00194F"/>
                </a:solidFill>
                <a:latin typeface="Garamond" pitchFamily="18" charset="0"/>
                <a:cs typeface="Arial" charset="0"/>
              </a:defRPr>
            </a:lvl5pPr>
            <a:lvl6pPr marL="457200" algn="l" rtl="0" fontAlgn="base">
              <a:spcBef>
                <a:spcPct val="0"/>
              </a:spcBef>
              <a:spcAft>
                <a:spcPct val="0"/>
              </a:spcAft>
              <a:defRPr sz="3600">
                <a:solidFill>
                  <a:srgbClr val="00194F"/>
                </a:solidFill>
                <a:latin typeface="Garamond" pitchFamily="18" charset="0"/>
                <a:cs typeface="Arial" charset="0"/>
              </a:defRPr>
            </a:lvl6pPr>
            <a:lvl7pPr marL="914400" algn="l" rtl="0" fontAlgn="base">
              <a:spcBef>
                <a:spcPct val="0"/>
              </a:spcBef>
              <a:spcAft>
                <a:spcPct val="0"/>
              </a:spcAft>
              <a:defRPr sz="3600">
                <a:solidFill>
                  <a:srgbClr val="00194F"/>
                </a:solidFill>
                <a:latin typeface="Garamond" pitchFamily="18" charset="0"/>
                <a:cs typeface="Arial" charset="0"/>
              </a:defRPr>
            </a:lvl7pPr>
            <a:lvl8pPr marL="1371600" algn="l" rtl="0" fontAlgn="base">
              <a:spcBef>
                <a:spcPct val="0"/>
              </a:spcBef>
              <a:spcAft>
                <a:spcPct val="0"/>
              </a:spcAft>
              <a:defRPr sz="3600">
                <a:solidFill>
                  <a:srgbClr val="00194F"/>
                </a:solidFill>
                <a:latin typeface="Garamond" pitchFamily="18" charset="0"/>
                <a:cs typeface="Arial" charset="0"/>
              </a:defRPr>
            </a:lvl8pPr>
            <a:lvl9pPr marL="1828800" algn="l" rtl="0" fontAlgn="base">
              <a:spcBef>
                <a:spcPct val="0"/>
              </a:spcBef>
              <a:spcAft>
                <a:spcPct val="0"/>
              </a:spcAft>
              <a:defRPr sz="3600">
                <a:solidFill>
                  <a:srgbClr val="00194F"/>
                </a:solidFill>
                <a:latin typeface="Garamond" pitchFamily="18" charset="0"/>
                <a:cs typeface="Arial" charset="0"/>
              </a:defRPr>
            </a:lvl9pPr>
          </a:lstStyle>
          <a:p>
            <a:pPr eaLnBrk="1" hangingPunct="1"/>
            <a:r>
              <a:rPr lang="en-US" altLang="en-US" sz="2100" dirty="0">
                <a:solidFill>
                  <a:srgbClr val="C00000"/>
                </a:solidFill>
                <a:latin typeface="+mn-lt"/>
                <a:ea typeface="Arial Unicode MS" panose="020B0604020202020204" pitchFamily="34" charset="-128"/>
                <a:cs typeface="Arial Unicode MS" panose="020B0604020202020204" pitchFamily="34" charset="-128"/>
              </a:rPr>
              <a:t>Definition of Financial Wellness</a:t>
            </a:r>
          </a:p>
        </p:txBody>
      </p:sp>
      <p:sp>
        <p:nvSpPr>
          <p:cNvPr id="5" name="Content Placeholder 5">
            <a:extLst>
              <a:ext uri="{FF2B5EF4-FFF2-40B4-BE49-F238E27FC236}">
                <a16:creationId xmlns:a16="http://schemas.microsoft.com/office/drawing/2014/main" id="{7FEF043D-5A7B-4D3E-8479-10B63277BF08}"/>
              </a:ext>
            </a:extLst>
          </p:cNvPr>
          <p:cNvSpPr txBox="1">
            <a:spLocks/>
          </p:cNvSpPr>
          <p:nvPr/>
        </p:nvSpPr>
        <p:spPr>
          <a:xfrm>
            <a:off x="1709682" y="1577340"/>
            <a:ext cx="5548368" cy="82296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dirty="0">
                <a:latin typeface="+mn-lt"/>
              </a:rPr>
              <a:t>Financial well-being is a state of being wherein a person can fully meet current and ongoing financial obligations, can feel secure in their financial future, and is able to make choices that allow them to enjoy life.</a:t>
            </a:r>
          </a:p>
          <a:p>
            <a:pPr marL="0" indent="0">
              <a:buNone/>
            </a:pPr>
            <a:endParaRPr lang="en-US" sz="1350" dirty="0">
              <a:latin typeface="+mn-lt"/>
            </a:endParaRPr>
          </a:p>
        </p:txBody>
      </p:sp>
      <p:sp>
        <p:nvSpPr>
          <p:cNvPr id="6" name="Content Placeholder 2">
            <a:extLst>
              <a:ext uri="{FF2B5EF4-FFF2-40B4-BE49-F238E27FC236}">
                <a16:creationId xmlns:a16="http://schemas.microsoft.com/office/drawing/2014/main" id="{527E3255-D724-474A-BA0B-99F5C4E2D759}"/>
              </a:ext>
            </a:extLst>
          </p:cNvPr>
          <p:cNvSpPr txBox="1">
            <a:spLocks/>
          </p:cNvSpPr>
          <p:nvPr/>
        </p:nvSpPr>
        <p:spPr>
          <a:xfrm>
            <a:off x="1314450" y="2617470"/>
            <a:ext cx="6444853" cy="41148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1950" b="1" dirty="0">
                <a:latin typeface="+mn-lt"/>
                <a:cs typeface="Arial" panose="020B0604020202020204" pitchFamily="34" charset="0"/>
              </a:rPr>
              <a:t>EY: </a:t>
            </a:r>
          </a:p>
        </p:txBody>
      </p:sp>
      <p:sp>
        <p:nvSpPr>
          <p:cNvPr id="9" name="Content Placeholder 5">
            <a:extLst>
              <a:ext uri="{FF2B5EF4-FFF2-40B4-BE49-F238E27FC236}">
                <a16:creationId xmlns:a16="http://schemas.microsoft.com/office/drawing/2014/main" id="{ADEE8196-AE6B-4B22-8F3C-1CB712326D41}"/>
              </a:ext>
            </a:extLst>
          </p:cNvPr>
          <p:cNvSpPr txBox="1">
            <a:spLocks/>
          </p:cNvSpPr>
          <p:nvPr/>
        </p:nvSpPr>
        <p:spPr>
          <a:xfrm>
            <a:off x="1709682" y="3028950"/>
            <a:ext cx="5548368" cy="108585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dirty="0">
                <a:latin typeface="+mn-lt"/>
              </a:rPr>
              <a:t>An individual’s ability to make confident, well-informed money-related decisions resulting in financial security for both the short and long term.</a:t>
            </a:r>
          </a:p>
          <a:p>
            <a:pPr marL="0" indent="0">
              <a:buNone/>
            </a:pPr>
            <a:endParaRPr lang="en-US" sz="1350" dirty="0">
              <a:latin typeface="+mn-lt"/>
            </a:endParaRPr>
          </a:p>
        </p:txBody>
      </p:sp>
      <p:sp>
        <p:nvSpPr>
          <p:cNvPr id="4" name="Rectangle 3">
            <a:extLst>
              <a:ext uri="{FF2B5EF4-FFF2-40B4-BE49-F238E27FC236}">
                <a16:creationId xmlns:a16="http://schemas.microsoft.com/office/drawing/2014/main" id="{C7CB210F-D1A2-4F6A-A895-3457A73D977A}"/>
              </a:ext>
            </a:extLst>
          </p:cNvPr>
          <p:cNvSpPr/>
          <p:nvPr/>
        </p:nvSpPr>
        <p:spPr>
          <a:xfrm>
            <a:off x="3486150" y="4629150"/>
            <a:ext cx="3600450" cy="323165"/>
          </a:xfrm>
          <a:prstGeom prst="rect">
            <a:avLst/>
          </a:prstGeom>
        </p:spPr>
        <p:txBody>
          <a:bodyPr wrap="square">
            <a:spAutoFit/>
          </a:bodyPr>
          <a:lstStyle/>
          <a:p>
            <a:r>
              <a:rPr lang="en-US" sz="750" dirty="0"/>
              <a:t>Source </a:t>
            </a:r>
            <a:r>
              <a:rPr lang="en-US" sz="750" dirty="0">
                <a:hlinkClick r:id="rId3"/>
              </a:rPr>
              <a:t>https://files.consumerfinance.gov/f/201501_cfpb_report_financial-well-being.pdf</a:t>
            </a:r>
            <a:r>
              <a:rPr lang="en-US" sz="750" dirty="0"/>
              <a:t>  and </a:t>
            </a:r>
            <a:r>
              <a:rPr lang="en-US" sz="750" dirty="0">
                <a:hlinkClick r:id="rId4"/>
              </a:rPr>
              <a:t>www.ey.com/EFS</a:t>
            </a:r>
            <a:r>
              <a:rPr lang="en-US" sz="750" dirty="0"/>
              <a:t>    </a:t>
            </a:r>
          </a:p>
        </p:txBody>
      </p:sp>
    </p:spTree>
    <p:extLst>
      <p:ext uri="{BB962C8B-B14F-4D97-AF65-F5344CB8AC3E}">
        <p14:creationId xmlns:p14="http://schemas.microsoft.com/office/powerpoint/2010/main" val="292012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4A44FF1-FAD0-4BE2-B957-13F3B03056D4}"/>
              </a:ext>
            </a:extLst>
          </p:cNvPr>
          <p:cNvSpPr txBox="1">
            <a:spLocks noChangeArrowheads="1"/>
          </p:cNvSpPr>
          <p:nvPr/>
        </p:nvSpPr>
        <p:spPr bwMode="auto">
          <a:xfrm>
            <a:off x="1243983" y="157734"/>
            <a:ext cx="6723725" cy="35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00194F"/>
                </a:solidFill>
                <a:latin typeface="+mj-lt"/>
                <a:ea typeface="+mj-ea"/>
                <a:cs typeface="+mj-cs"/>
              </a:defRPr>
            </a:lvl1pPr>
            <a:lvl2pPr algn="l" rtl="0" eaLnBrk="0" fontAlgn="base" hangingPunct="0">
              <a:spcBef>
                <a:spcPct val="0"/>
              </a:spcBef>
              <a:spcAft>
                <a:spcPct val="0"/>
              </a:spcAft>
              <a:defRPr sz="3600">
                <a:solidFill>
                  <a:srgbClr val="00194F"/>
                </a:solidFill>
                <a:latin typeface="Garamond" pitchFamily="18" charset="0"/>
                <a:cs typeface="Arial" charset="0"/>
              </a:defRPr>
            </a:lvl2pPr>
            <a:lvl3pPr algn="l" rtl="0" eaLnBrk="0" fontAlgn="base" hangingPunct="0">
              <a:spcBef>
                <a:spcPct val="0"/>
              </a:spcBef>
              <a:spcAft>
                <a:spcPct val="0"/>
              </a:spcAft>
              <a:defRPr sz="3600">
                <a:solidFill>
                  <a:srgbClr val="00194F"/>
                </a:solidFill>
                <a:latin typeface="Garamond" pitchFamily="18" charset="0"/>
                <a:cs typeface="Arial" charset="0"/>
              </a:defRPr>
            </a:lvl3pPr>
            <a:lvl4pPr algn="l" rtl="0" eaLnBrk="0" fontAlgn="base" hangingPunct="0">
              <a:spcBef>
                <a:spcPct val="0"/>
              </a:spcBef>
              <a:spcAft>
                <a:spcPct val="0"/>
              </a:spcAft>
              <a:defRPr sz="3600">
                <a:solidFill>
                  <a:srgbClr val="00194F"/>
                </a:solidFill>
                <a:latin typeface="Garamond" pitchFamily="18" charset="0"/>
                <a:cs typeface="Arial" charset="0"/>
              </a:defRPr>
            </a:lvl4pPr>
            <a:lvl5pPr algn="l" rtl="0" eaLnBrk="0" fontAlgn="base" hangingPunct="0">
              <a:spcBef>
                <a:spcPct val="0"/>
              </a:spcBef>
              <a:spcAft>
                <a:spcPct val="0"/>
              </a:spcAft>
              <a:defRPr sz="3600">
                <a:solidFill>
                  <a:srgbClr val="00194F"/>
                </a:solidFill>
                <a:latin typeface="Garamond" pitchFamily="18" charset="0"/>
                <a:cs typeface="Arial" charset="0"/>
              </a:defRPr>
            </a:lvl5pPr>
            <a:lvl6pPr marL="457200" algn="l" rtl="0" fontAlgn="base">
              <a:spcBef>
                <a:spcPct val="0"/>
              </a:spcBef>
              <a:spcAft>
                <a:spcPct val="0"/>
              </a:spcAft>
              <a:defRPr sz="3600">
                <a:solidFill>
                  <a:srgbClr val="00194F"/>
                </a:solidFill>
                <a:latin typeface="Garamond" pitchFamily="18" charset="0"/>
                <a:cs typeface="Arial" charset="0"/>
              </a:defRPr>
            </a:lvl6pPr>
            <a:lvl7pPr marL="914400" algn="l" rtl="0" fontAlgn="base">
              <a:spcBef>
                <a:spcPct val="0"/>
              </a:spcBef>
              <a:spcAft>
                <a:spcPct val="0"/>
              </a:spcAft>
              <a:defRPr sz="3600">
                <a:solidFill>
                  <a:srgbClr val="00194F"/>
                </a:solidFill>
                <a:latin typeface="Garamond" pitchFamily="18" charset="0"/>
                <a:cs typeface="Arial" charset="0"/>
              </a:defRPr>
            </a:lvl7pPr>
            <a:lvl8pPr marL="1371600" algn="l" rtl="0" fontAlgn="base">
              <a:spcBef>
                <a:spcPct val="0"/>
              </a:spcBef>
              <a:spcAft>
                <a:spcPct val="0"/>
              </a:spcAft>
              <a:defRPr sz="3600">
                <a:solidFill>
                  <a:srgbClr val="00194F"/>
                </a:solidFill>
                <a:latin typeface="Garamond" pitchFamily="18" charset="0"/>
                <a:cs typeface="Arial" charset="0"/>
              </a:defRPr>
            </a:lvl8pPr>
            <a:lvl9pPr marL="1828800" algn="l" rtl="0" fontAlgn="base">
              <a:spcBef>
                <a:spcPct val="0"/>
              </a:spcBef>
              <a:spcAft>
                <a:spcPct val="0"/>
              </a:spcAft>
              <a:defRPr sz="3600">
                <a:solidFill>
                  <a:srgbClr val="00194F"/>
                </a:solidFill>
                <a:latin typeface="Garamond" pitchFamily="18" charset="0"/>
                <a:cs typeface="Arial" charset="0"/>
              </a:defRPr>
            </a:lvl9pPr>
          </a:lstStyle>
          <a:p>
            <a:pPr eaLnBrk="1" hangingPunct="1"/>
            <a:r>
              <a:rPr lang="en-US" altLang="en-US" sz="2100" dirty="0">
                <a:solidFill>
                  <a:srgbClr val="C00000"/>
                </a:solidFill>
                <a:latin typeface="+mn-lt"/>
                <a:ea typeface="Arial Unicode MS" panose="020B0604020202020204" pitchFamily="34" charset="-128"/>
                <a:cs typeface="Arial Unicode MS" panose="020B0604020202020204" pitchFamily="34" charset="-128"/>
              </a:rPr>
              <a:t>Employer Attitudes</a:t>
            </a:r>
          </a:p>
        </p:txBody>
      </p:sp>
      <p:pic>
        <p:nvPicPr>
          <p:cNvPr id="7" name="Picture 6">
            <a:extLst>
              <a:ext uri="{FF2B5EF4-FFF2-40B4-BE49-F238E27FC236}">
                <a16:creationId xmlns:a16="http://schemas.microsoft.com/office/drawing/2014/main" id="{3C265E55-2258-4AE3-A39A-A0A7BC622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1" y="1085850"/>
            <a:ext cx="6506600" cy="2263140"/>
          </a:xfrm>
          <a:prstGeom prst="rect">
            <a:avLst/>
          </a:prstGeom>
        </p:spPr>
      </p:pic>
      <p:sp>
        <p:nvSpPr>
          <p:cNvPr id="4" name="Rectangle 3">
            <a:extLst>
              <a:ext uri="{FF2B5EF4-FFF2-40B4-BE49-F238E27FC236}">
                <a16:creationId xmlns:a16="http://schemas.microsoft.com/office/drawing/2014/main" id="{D36B4A4E-1D95-4985-8903-06965AC46F5D}"/>
              </a:ext>
            </a:extLst>
          </p:cNvPr>
          <p:cNvSpPr/>
          <p:nvPr/>
        </p:nvSpPr>
        <p:spPr>
          <a:xfrm>
            <a:off x="3829050" y="4629150"/>
            <a:ext cx="3486150" cy="233141"/>
          </a:xfrm>
          <a:prstGeom prst="rect">
            <a:avLst/>
          </a:prstGeom>
        </p:spPr>
        <p:txBody>
          <a:bodyPr wrap="square">
            <a:spAutoFit/>
          </a:bodyPr>
          <a:lstStyle/>
          <a:p>
            <a:pPr fontAlgn="base">
              <a:lnSpc>
                <a:spcPts val="1170"/>
              </a:lnSpc>
              <a:spcAft>
                <a:spcPts val="563"/>
              </a:spcAft>
            </a:pPr>
            <a:r>
              <a:rPr lang="en-US" sz="750" dirty="0">
                <a:latin typeface="Calibri" panose="020F0502020204030204" pitchFamily="34" charset="0"/>
                <a:ea typeface="Calibri" panose="020F0502020204030204" pitchFamily="34" charset="0"/>
                <a:cs typeface="Times New Roman" panose="02020603050405020304" pitchFamily="18" charset="0"/>
              </a:rPr>
              <a:t>Source: Aon Hewitt 2017 Hot Topics in Retirement and Financial Wellbeing</a:t>
            </a:r>
          </a:p>
        </p:txBody>
      </p:sp>
    </p:spTree>
    <p:extLst>
      <p:ext uri="{BB962C8B-B14F-4D97-AF65-F5344CB8AC3E}">
        <p14:creationId xmlns:p14="http://schemas.microsoft.com/office/powerpoint/2010/main" val="106373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pwc.com/us/en/private-company-services/assets/employee-financial-wellness-survey-2018-financial-freedom.png">
            <a:extLst>
              <a:ext uri="{FF2B5EF4-FFF2-40B4-BE49-F238E27FC236}">
                <a16:creationId xmlns:a16="http://schemas.microsoft.com/office/drawing/2014/main" id="{4EA39F50-5DEF-4BB2-AE41-34F97F1B7F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2935" y="800100"/>
            <a:ext cx="3452529" cy="3086100"/>
          </a:xfrm>
          <a:prstGeom prst="rect">
            <a:avLst/>
          </a:prstGeom>
          <a:noFill/>
          <a:ln>
            <a:noFill/>
          </a:ln>
        </p:spPr>
      </p:pic>
      <p:sp>
        <p:nvSpPr>
          <p:cNvPr id="4" name="Title 1">
            <a:extLst>
              <a:ext uri="{FF2B5EF4-FFF2-40B4-BE49-F238E27FC236}">
                <a16:creationId xmlns:a16="http://schemas.microsoft.com/office/drawing/2014/main" id="{5EBA932C-761E-4069-8D59-3FE90471CC10}"/>
              </a:ext>
            </a:extLst>
          </p:cNvPr>
          <p:cNvSpPr txBox="1">
            <a:spLocks/>
          </p:cNvSpPr>
          <p:nvPr/>
        </p:nvSpPr>
        <p:spPr>
          <a:xfrm>
            <a:off x="1245870" y="157734"/>
            <a:ext cx="5948418" cy="356616"/>
          </a:xfrm>
          <a:prstGeom prst="rect">
            <a:avLst/>
          </a:prstGeom>
          <a:solidFill>
            <a:schemeClr val="bg1">
              <a:alpha val="52000"/>
            </a:schemeClr>
          </a:solidFill>
          <a:ln>
            <a:solidFill>
              <a:schemeClr val="bg1"/>
            </a:solidFill>
          </a:ln>
          <a:effectLst/>
        </p:spPr>
        <p:txBody>
          <a:bodyPr vert="horz" wrap="none" lIns="68580" tIns="34290" rIns="68580" bIns="34290" rtlCol="0" anchor="ctr">
            <a:noAutofit/>
          </a:bodyPr>
          <a:lstStyle>
            <a:lvl1pPr algn="l" defTabSz="914400" rtl="0" eaLnBrk="1" latinLnBrk="0" hangingPunct="1">
              <a:spcBef>
                <a:spcPct val="0"/>
              </a:spcBef>
              <a:buNone/>
              <a:defRPr sz="2400" b="1" i="0" kern="1200" cap="none" baseline="0">
                <a:solidFill>
                  <a:srgbClr val="C00000"/>
                </a:solidFill>
                <a:latin typeface="Sabon LT Std" pitchFamily="18" charset="0"/>
                <a:ea typeface="+mj-ea"/>
                <a:cs typeface="+mj-cs"/>
              </a:defRPr>
            </a:lvl1pPr>
          </a:lstStyle>
          <a:p>
            <a:r>
              <a:rPr lang="en-US" sz="2100" b="0" dirty="0">
                <a:latin typeface="+mn-lt"/>
              </a:rPr>
              <a:t>Financial Wellness Defined by Employees</a:t>
            </a:r>
          </a:p>
        </p:txBody>
      </p:sp>
      <p:sp>
        <p:nvSpPr>
          <p:cNvPr id="5" name="Rectangle 4">
            <a:extLst>
              <a:ext uri="{FF2B5EF4-FFF2-40B4-BE49-F238E27FC236}">
                <a16:creationId xmlns:a16="http://schemas.microsoft.com/office/drawing/2014/main" id="{2E7D9FC8-A2BD-4B6D-AF49-F54B1174ABFD}"/>
              </a:ext>
            </a:extLst>
          </p:cNvPr>
          <p:cNvSpPr/>
          <p:nvPr/>
        </p:nvSpPr>
        <p:spPr>
          <a:xfrm>
            <a:off x="5429250" y="1143000"/>
            <a:ext cx="2114550" cy="2239074"/>
          </a:xfrm>
          <a:prstGeom prst="rect">
            <a:avLst/>
          </a:prstGeom>
          <a:solidFill>
            <a:schemeClr val="accent6">
              <a:lumMod val="75000"/>
            </a:schemeClr>
          </a:solidFill>
          <a:ln w="38100">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1350" dirty="0"/>
              <a:t>Top answer by generation</a:t>
            </a:r>
          </a:p>
          <a:p>
            <a:endParaRPr lang="en-US" sz="1050" dirty="0"/>
          </a:p>
          <a:p>
            <a:r>
              <a:rPr lang="en-US" sz="1050" b="1" dirty="0">
                <a:solidFill>
                  <a:schemeClr val="accent2"/>
                </a:solidFill>
              </a:rPr>
              <a:t>Millennials: </a:t>
            </a:r>
          </a:p>
          <a:p>
            <a:r>
              <a:rPr lang="en-US" sz="1050" dirty="0"/>
              <a:t>26% being debt free</a:t>
            </a:r>
          </a:p>
          <a:p>
            <a:endParaRPr lang="en-US" sz="1050" dirty="0"/>
          </a:p>
          <a:p>
            <a:r>
              <a:rPr lang="en-US" sz="1050" b="1" dirty="0">
                <a:solidFill>
                  <a:schemeClr val="accent2">
                    <a:lumMod val="75000"/>
                  </a:schemeClr>
                </a:solidFill>
              </a:rPr>
              <a:t>Gen X:</a:t>
            </a:r>
          </a:p>
          <a:p>
            <a:r>
              <a:rPr lang="en-US" sz="1050" dirty="0"/>
              <a:t>22% not being stressed about my finances </a:t>
            </a:r>
          </a:p>
          <a:p>
            <a:endParaRPr lang="en-US" sz="1050" dirty="0"/>
          </a:p>
          <a:p>
            <a:r>
              <a:rPr lang="en-US" sz="1050" b="1" dirty="0">
                <a:solidFill>
                  <a:schemeClr val="accent6">
                    <a:lumMod val="50000"/>
                  </a:schemeClr>
                </a:solidFill>
              </a:rPr>
              <a:t>Baby Boomers:</a:t>
            </a:r>
          </a:p>
          <a:p>
            <a:r>
              <a:rPr lang="en-US" sz="1050" dirty="0"/>
              <a:t>24% having enough savings that I’m not worried about unexpected expenses</a:t>
            </a:r>
          </a:p>
        </p:txBody>
      </p:sp>
    </p:spTree>
    <p:extLst>
      <p:ext uri="{BB962C8B-B14F-4D97-AF65-F5344CB8AC3E}">
        <p14:creationId xmlns:p14="http://schemas.microsoft.com/office/powerpoint/2010/main" val="168212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7B9A39A-FD19-4797-9190-F24429C8A01A}"/>
              </a:ext>
            </a:extLst>
          </p:cNvPr>
          <p:cNvSpPr txBox="1">
            <a:spLocks/>
          </p:cNvSpPr>
          <p:nvPr/>
        </p:nvSpPr>
        <p:spPr>
          <a:xfrm>
            <a:off x="1314450" y="724138"/>
            <a:ext cx="6172200" cy="354211"/>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1800" b="1" dirty="0">
                <a:latin typeface="+mn-lt"/>
                <a:cs typeface="Arial" panose="020B0604020202020204" pitchFamily="34" charset="0"/>
              </a:rPr>
              <a:t>According to 2017 PwC survey on Financial Wellness:</a:t>
            </a:r>
          </a:p>
          <a:p>
            <a:pPr marL="342900" lvl="1" indent="0">
              <a:buNone/>
            </a:pPr>
            <a:endParaRPr lang="en-US" sz="750" b="1" dirty="0">
              <a:latin typeface="+mn-lt"/>
              <a:cs typeface="Arial" panose="020B0604020202020204" pitchFamily="34" charset="0"/>
            </a:endParaRPr>
          </a:p>
        </p:txBody>
      </p:sp>
      <p:sp>
        <p:nvSpPr>
          <p:cNvPr id="6" name="Rectangle 2">
            <a:extLst>
              <a:ext uri="{FF2B5EF4-FFF2-40B4-BE49-F238E27FC236}">
                <a16:creationId xmlns:a16="http://schemas.microsoft.com/office/drawing/2014/main" id="{64A44FF1-FAD0-4BE2-B957-13F3B03056D4}"/>
              </a:ext>
            </a:extLst>
          </p:cNvPr>
          <p:cNvSpPr txBox="1">
            <a:spLocks noChangeArrowheads="1"/>
          </p:cNvSpPr>
          <p:nvPr/>
        </p:nvSpPr>
        <p:spPr bwMode="auto">
          <a:xfrm>
            <a:off x="1243983" y="157734"/>
            <a:ext cx="6723725" cy="35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00194F"/>
                </a:solidFill>
                <a:latin typeface="+mj-lt"/>
                <a:ea typeface="+mj-ea"/>
                <a:cs typeface="+mj-cs"/>
              </a:defRPr>
            </a:lvl1pPr>
            <a:lvl2pPr algn="l" rtl="0" eaLnBrk="0" fontAlgn="base" hangingPunct="0">
              <a:spcBef>
                <a:spcPct val="0"/>
              </a:spcBef>
              <a:spcAft>
                <a:spcPct val="0"/>
              </a:spcAft>
              <a:defRPr sz="3600">
                <a:solidFill>
                  <a:srgbClr val="00194F"/>
                </a:solidFill>
                <a:latin typeface="Garamond" pitchFamily="18" charset="0"/>
                <a:cs typeface="Arial" charset="0"/>
              </a:defRPr>
            </a:lvl2pPr>
            <a:lvl3pPr algn="l" rtl="0" eaLnBrk="0" fontAlgn="base" hangingPunct="0">
              <a:spcBef>
                <a:spcPct val="0"/>
              </a:spcBef>
              <a:spcAft>
                <a:spcPct val="0"/>
              </a:spcAft>
              <a:defRPr sz="3600">
                <a:solidFill>
                  <a:srgbClr val="00194F"/>
                </a:solidFill>
                <a:latin typeface="Garamond" pitchFamily="18" charset="0"/>
                <a:cs typeface="Arial" charset="0"/>
              </a:defRPr>
            </a:lvl3pPr>
            <a:lvl4pPr algn="l" rtl="0" eaLnBrk="0" fontAlgn="base" hangingPunct="0">
              <a:spcBef>
                <a:spcPct val="0"/>
              </a:spcBef>
              <a:spcAft>
                <a:spcPct val="0"/>
              </a:spcAft>
              <a:defRPr sz="3600">
                <a:solidFill>
                  <a:srgbClr val="00194F"/>
                </a:solidFill>
                <a:latin typeface="Garamond" pitchFamily="18" charset="0"/>
                <a:cs typeface="Arial" charset="0"/>
              </a:defRPr>
            </a:lvl4pPr>
            <a:lvl5pPr algn="l" rtl="0" eaLnBrk="0" fontAlgn="base" hangingPunct="0">
              <a:spcBef>
                <a:spcPct val="0"/>
              </a:spcBef>
              <a:spcAft>
                <a:spcPct val="0"/>
              </a:spcAft>
              <a:defRPr sz="3600">
                <a:solidFill>
                  <a:srgbClr val="00194F"/>
                </a:solidFill>
                <a:latin typeface="Garamond" pitchFamily="18" charset="0"/>
                <a:cs typeface="Arial" charset="0"/>
              </a:defRPr>
            </a:lvl5pPr>
            <a:lvl6pPr marL="457200" algn="l" rtl="0" fontAlgn="base">
              <a:spcBef>
                <a:spcPct val="0"/>
              </a:spcBef>
              <a:spcAft>
                <a:spcPct val="0"/>
              </a:spcAft>
              <a:defRPr sz="3600">
                <a:solidFill>
                  <a:srgbClr val="00194F"/>
                </a:solidFill>
                <a:latin typeface="Garamond" pitchFamily="18" charset="0"/>
                <a:cs typeface="Arial" charset="0"/>
              </a:defRPr>
            </a:lvl6pPr>
            <a:lvl7pPr marL="914400" algn="l" rtl="0" fontAlgn="base">
              <a:spcBef>
                <a:spcPct val="0"/>
              </a:spcBef>
              <a:spcAft>
                <a:spcPct val="0"/>
              </a:spcAft>
              <a:defRPr sz="3600">
                <a:solidFill>
                  <a:srgbClr val="00194F"/>
                </a:solidFill>
                <a:latin typeface="Garamond" pitchFamily="18" charset="0"/>
                <a:cs typeface="Arial" charset="0"/>
              </a:defRPr>
            </a:lvl7pPr>
            <a:lvl8pPr marL="1371600" algn="l" rtl="0" fontAlgn="base">
              <a:spcBef>
                <a:spcPct val="0"/>
              </a:spcBef>
              <a:spcAft>
                <a:spcPct val="0"/>
              </a:spcAft>
              <a:defRPr sz="3600">
                <a:solidFill>
                  <a:srgbClr val="00194F"/>
                </a:solidFill>
                <a:latin typeface="Garamond" pitchFamily="18" charset="0"/>
                <a:cs typeface="Arial" charset="0"/>
              </a:defRPr>
            </a:lvl8pPr>
            <a:lvl9pPr marL="1828800" algn="l" rtl="0" fontAlgn="base">
              <a:spcBef>
                <a:spcPct val="0"/>
              </a:spcBef>
              <a:spcAft>
                <a:spcPct val="0"/>
              </a:spcAft>
              <a:defRPr sz="3600">
                <a:solidFill>
                  <a:srgbClr val="00194F"/>
                </a:solidFill>
                <a:latin typeface="Garamond" pitchFamily="18" charset="0"/>
                <a:cs typeface="Arial" charset="0"/>
              </a:defRPr>
            </a:lvl9pPr>
          </a:lstStyle>
          <a:p>
            <a:pPr eaLnBrk="1" hangingPunct="1"/>
            <a:r>
              <a:rPr lang="en-US" altLang="en-US" sz="2100" dirty="0">
                <a:solidFill>
                  <a:srgbClr val="C00000"/>
                </a:solidFill>
                <a:latin typeface="+mn-lt"/>
                <a:ea typeface="Arial Unicode MS" panose="020B0604020202020204" pitchFamily="34" charset="-128"/>
                <a:cs typeface="Arial Unicode MS" panose="020B0604020202020204" pitchFamily="34" charset="-128"/>
              </a:rPr>
              <a:t>Employees Attitudes</a:t>
            </a:r>
          </a:p>
        </p:txBody>
      </p:sp>
      <p:pic>
        <p:nvPicPr>
          <p:cNvPr id="7" name="Picture 6">
            <a:extLst>
              <a:ext uri="{FF2B5EF4-FFF2-40B4-BE49-F238E27FC236}">
                <a16:creationId xmlns:a16="http://schemas.microsoft.com/office/drawing/2014/main" id="{C077FE79-1D69-4B72-97EE-39CC3822C749}"/>
              </a:ext>
            </a:extLst>
          </p:cNvPr>
          <p:cNvPicPr/>
          <p:nvPr/>
        </p:nvPicPr>
        <p:blipFill rotWithShape="1">
          <a:blip r:embed="rId3"/>
          <a:srcRect t="37267"/>
          <a:stretch/>
        </p:blipFill>
        <p:spPr bwMode="auto">
          <a:xfrm>
            <a:off x="1771650" y="3486150"/>
            <a:ext cx="5429250" cy="601980"/>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B012CEB8-1305-476B-AFC2-8DAAEF8D7B41}"/>
              </a:ext>
            </a:extLst>
          </p:cNvPr>
          <p:cNvSpPr/>
          <p:nvPr/>
        </p:nvSpPr>
        <p:spPr>
          <a:xfrm>
            <a:off x="1828800" y="3143250"/>
            <a:ext cx="4400550" cy="316049"/>
          </a:xfrm>
          <a:prstGeom prst="rect">
            <a:avLst/>
          </a:prstGeom>
        </p:spPr>
        <p:txBody>
          <a:bodyPr wrap="square">
            <a:spAutoFit/>
          </a:bodyPr>
          <a:lstStyle/>
          <a:p>
            <a:pPr>
              <a:lnSpc>
                <a:spcPct val="115000"/>
              </a:lnSpc>
              <a:spcAft>
                <a:spcPts val="750"/>
              </a:spcAft>
            </a:pPr>
            <a:r>
              <a:rPr lang="en-US" sz="1350" i="1" spc="75" dirty="0">
                <a:solidFill>
                  <a:srgbClr val="002060"/>
                </a:solidFill>
                <a:latin typeface="Georgia" panose="02040502050405020303" pitchFamily="18" charset="0"/>
                <a:ea typeface="Calibri" panose="020F0502020204030204" pitchFamily="34" charset="0"/>
                <a:cs typeface="Times New Roman" panose="02020603050405020304" pitchFamily="18" charset="0"/>
              </a:rPr>
              <a:t>Gender Differences for Financial Concerns:</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5DE8B78-A531-450E-914B-0189755578B0}"/>
              </a:ext>
            </a:extLst>
          </p:cNvPr>
          <p:cNvSpPr/>
          <p:nvPr/>
        </p:nvSpPr>
        <p:spPr>
          <a:xfrm>
            <a:off x="1600200" y="1314450"/>
            <a:ext cx="2423160" cy="1615827"/>
          </a:xfrm>
          <a:prstGeom prst="rect">
            <a:avLst/>
          </a:prstGeom>
        </p:spPr>
        <p:txBody>
          <a:bodyPr wrap="square">
            <a:spAutoFit/>
          </a:bodyPr>
          <a:lstStyle/>
          <a:p>
            <a:pPr lvl="1" algn="ctr"/>
            <a:r>
              <a:rPr lang="en-US" sz="4500" b="1" dirty="0">
                <a:solidFill>
                  <a:srgbClr val="C00000"/>
                </a:solidFill>
                <a:cs typeface="Arial" panose="020B0604020202020204" pitchFamily="34" charset="0"/>
              </a:rPr>
              <a:t>53%</a:t>
            </a:r>
            <a:r>
              <a:rPr lang="en-US" sz="1350" b="1" dirty="0">
                <a:cs typeface="Arial" panose="020B0604020202020204" pitchFamily="34" charset="0"/>
              </a:rPr>
              <a:t> </a:t>
            </a:r>
          </a:p>
          <a:p>
            <a:pPr lvl="1" algn="ctr"/>
            <a:r>
              <a:rPr lang="en-US" sz="1350" b="1" dirty="0">
                <a:cs typeface="Arial" panose="020B0604020202020204" pitchFamily="34" charset="0"/>
              </a:rPr>
              <a:t>say they feel stressed dealing with their personal financial condition</a:t>
            </a:r>
          </a:p>
        </p:txBody>
      </p:sp>
      <p:sp>
        <p:nvSpPr>
          <p:cNvPr id="9" name="Rectangle 8">
            <a:extLst>
              <a:ext uri="{FF2B5EF4-FFF2-40B4-BE49-F238E27FC236}">
                <a16:creationId xmlns:a16="http://schemas.microsoft.com/office/drawing/2014/main" id="{04FDB763-130D-4121-8F06-4D249159A4F7}"/>
              </a:ext>
            </a:extLst>
          </p:cNvPr>
          <p:cNvSpPr>
            <a:spLocks noChangeAspect="1"/>
          </p:cNvSpPr>
          <p:nvPr/>
        </p:nvSpPr>
        <p:spPr>
          <a:xfrm>
            <a:off x="4023360" y="1543051"/>
            <a:ext cx="1714500" cy="773288"/>
          </a:xfrm>
          <a:prstGeom prst="rect">
            <a:avLst/>
          </a:prstGeom>
        </p:spPr>
        <p:txBody>
          <a:bodyPr wrap="square" lIns="0" rIns="0">
            <a:noAutofit/>
          </a:bodyPr>
          <a:lstStyle/>
          <a:p>
            <a:pPr lvl="2"/>
            <a:r>
              <a:rPr lang="en-US" sz="1050" b="1" dirty="0">
                <a:solidFill>
                  <a:srgbClr val="C00000"/>
                </a:solidFill>
                <a:cs typeface="Arial" panose="020B0604020202020204" pitchFamily="34" charset="0"/>
              </a:rPr>
              <a:t>By generation</a:t>
            </a:r>
          </a:p>
          <a:p>
            <a:pPr lvl="2">
              <a:spcBef>
                <a:spcPts val="150"/>
              </a:spcBef>
            </a:pPr>
            <a:r>
              <a:rPr lang="en-US" sz="1050" dirty="0">
                <a:cs typeface="Arial" panose="020B0604020202020204" pitchFamily="34" charset="0"/>
              </a:rPr>
              <a:t>35% Millennials</a:t>
            </a:r>
          </a:p>
          <a:p>
            <a:pPr lvl="2">
              <a:spcBef>
                <a:spcPts val="150"/>
              </a:spcBef>
            </a:pPr>
            <a:r>
              <a:rPr lang="en-US" sz="1050" dirty="0">
                <a:cs typeface="Arial" panose="020B0604020202020204" pitchFamily="34" charset="0"/>
              </a:rPr>
              <a:t>44% Gen X</a:t>
            </a:r>
          </a:p>
          <a:p>
            <a:pPr lvl="2">
              <a:spcBef>
                <a:spcPts val="150"/>
              </a:spcBef>
              <a:spcAft>
                <a:spcPts val="450"/>
              </a:spcAft>
            </a:pPr>
            <a:r>
              <a:rPr lang="en-US" sz="1050" dirty="0">
                <a:cs typeface="Arial" panose="020B0604020202020204" pitchFamily="34" charset="0"/>
              </a:rPr>
              <a:t>21% Baby Boomer</a:t>
            </a:r>
          </a:p>
        </p:txBody>
      </p:sp>
      <p:sp>
        <p:nvSpPr>
          <p:cNvPr id="10" name="Rectangle 9">
            <a:extLst>
              <a:ext uri="{FF2B5EF4-FFF2-40B4-BE49-F238E27FC236}">
                <a16:creationId xmlns:a16="http://schemas.microsoft.com/office/drawing/2014/main" id="{E33BBEE6-B13E-431D-9092-749D2CE459BF}"/>
              </a:ext>
            </a:extLst>
          </p:cNvPr>
          <p:cNvSpPr/>
          <p:nvPr/>
        </p:nvSpPr>
        <p:spPr>
          <a:xfrm>
            <a:off x="5314950" y="1543050"/>
            <a:ext cx="1543050" cy="1113125"/>
          </a:xfrm>
          <a:prstGeom prst="rect">
            <a:avLst/>
          </a:prstGeom>
        </p:spPr>
        <p:txBody>
          <a:bodyPr wrap="square">
            <a:spAutoFit/>
          </a:bodyPr>
          <a:lstStyle/>
          <a:p>
            <a:pPr lvl="2"/>
            <a:r>
              <a:rPr lang="en-US" sz="1050" b="1" dirty="0">
                <a:solidFill>
                  <a:srgbClr val="C00000"/>
                </a:solidFill>
                <a:cs typeface="Arial" panose="020B0604020202020204" pitchFamily="34" charset="0"/>
              </a:rPr>
              <a:t>By gender</a:t>
            </a:r>
          </a:p>
          <a:p>
            <a:pPr lvl="2">
              <a:spcBef>
                <a:spcPts val="150"/>
              </a:spcBef>
            </a:pPr>
            <a:r>
              <a:rPr lang="en-US" sz="1050" dirty="0">
                <a:cs typeface="Arial" panose="020B0604020202020204" pitchFamily="34" charset="0"/>
              </a:rPr>
              <a:t>59% female</a:t>
            </a:r>
          </a:p>
          <a:p>
            <a:pPr lvl="2">
              <a:spcBef>
                <a:spcPts val="150"/>
              </a:spcBef>
              <a:spcAft>
                <a:spcPts val="450"/>
              </a:spcAft>
            </a:pPr>
            <a:r>
              <a:rPr lang="en-US" sz="1050" dirty="0">
                <a:cs typeface="Arial" panose="020B0604020202020204" pitchFamily="34" charset="0"/>
              </a:rPr>
              <a:t>41% male</a:t>
            </a:r>
            <a:endParaRPr lang="en-US" sz="1350" dirty="0"/>
          </a:p>
        </p:txBody>
      </p:sp>
      <p:sp>
        <p:nvSpPr>
          <p:cNvPr id="11" name="Rectangle 10">
            <a:extLst>
              <a:ext uri="{FF2B5EF4-FFF2-40B4-BE49-F238E27FC236}">
                <a16:creationId xmlns:a16="http://schemas.microsoft.com/office/drawing/2014/main" id="{36078BB1-7376-4D0F-BE77-43309C6D8B5C}"/>
              </a:ext>
            </a:extLst>
          </p:cNvPr>
          <p:cNvSpPr/>
          <p:nvPr/>
        </p:nvSpPr>
        <p:spPr>
          <a:xfrm>
            <a:off x="3733922" y="4743450"/>
            <a:ext cx="3563796" cy="196208"/>
          </a:xfrm>
          <a:prstGeom prst="rect">
            <a:avLst/>
          </a:prstGeom>
        </p:spPr>
        <p:txBody>
          <a:bodyPr wrap="none">
            <a:spAutoFit/>
          </a:bodyPr>
          <a:lstStyle/>
          <a:p>
            <a:pPr lvl="1"/>
            <a:r>
              <a:rPr lang="en-US" sz="675" b="1" dirty="0">
                <a:cs typeface="Arial" panose="020B0604020202020204" pitchFamily="34" charset="0"/>
              </a:rPr>
              <a:t>Source: PwC Special Report: Financial stress and the bottom line September 2017</a:t>
            </a:r>
            <a:endParaRPr lang="en-US" sz="1350" dirty="0"/>
          </a:p>
        </p:txBody>
      </p:sp>
    </p:spTree>
    <p:extLst>
      <p:ext uri="{BB962C8B-B14F-4D97-AF65-F5344CB8AC3E}">
        <p14:creationId xmlns:p14="http://schemas.microsoft.com/office/powerpoint/2010/main" val="10297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wipe(down)">
                                      <p:cBhvr>
                                        <p:cTn id="24" dur="500"/>
                                        <p:tgtEl>
                                          <p:spTgt spid="10">
                                            <p:txEl>
                                              <p:pRg st="1" end="1"/>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down)">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7B9A39A-FD19-4797-9190-F24429C8A01A}"/>
              </a:ext>
            </a:extLst>
          </p:cNvPr>
          <p:cNvSpPr txBox="1">
            <a:spLocks/>
          </p:cNvSpPr>
          <p:nvPr/>
        </p:nvSpPr>
        <p:spPr>
          <a:xfrm>
            <a:off x="1314450" y="609838"/>
            <a:ext cx="6515100" cy="40764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1800" b="1" dirty="0">
                <a:latin typeface="+mn-lt"/>
                <a:cs typeface="Arial" panose="020B0604020202020204" pitchFamily="34" charset="0"/>
              </a:rPr>
              <a:t>According to 2017 PwC survey on Financial Wellness:</a:t>
            </a:r>
          </a:p>
          <a:p>
            <a:pPr marL="342900" lvl="1" indent="0">
              <a:buNone/>
            </a:pPr>
            <a:endParaRPr lang="en-US" sz="750" b="1" dirty="0">
              <a:latin typeface="+mn-lt"/>
              <a:cs typeface="Arial" panose="020B0604020202020204" pitchFamily="34" charset="0"/>
            </a:endParaRPr>
          </a:p>
          <a:p>
            <a:pPr lvl="1"/>
            <a:r>
              <a:rPr lang="en-US" sz="1350" b="1" dirty="0">
                <a:latin typeface="+mn-lt"/>
                <a:cs typeface="Arial" panose="020B0604020202020204" pitchFamily="34" charset="0"/>
              </a:rPr>
              <a:t>What areas of your life are being impacted </a:t>
            </a:r>
            <a:r>
              <a:rPr lang="en-US" sz="900" b="1" dirty="0">
                <a:latin typeface="+mn-lt"/>
                <a:cs typeface="Arial" panose="020B0604020202020204" pitchFamily="34" charset="0"/>
              </a:rPr>
              <a:t>(could pick more than one)</a:t>
            </a:r>
          </a:p>
          <a:p>
            <a:pPr lvl="2">
              <a:spcBef>
                <a:spcPts val="150"/>
              </a:spcBef>
            </a:pPr>
            <a:r>
              <a:rPr lang="en-US" sz="1050" dirty="0">
                <a:latin typeface="+mn-lt"/>
                <a:cs typeface="Arial" panose="020B0604020202020204" pitchFamily="34" charset="0"/>
              </a:rPr>
              <a:t>28% say health</a:t>
            </a:r>
          </a:p>
          <a:p>
            <a:pPr lvl="2">
              <a:spcBef>
                <a:spcPts val="150"/>
              </a:spcBef>
            </a:pPr>
            <a:r>
              <a:rPr lang="en-US" sz="1050" dirty="0">
                <a:latin typeface="+mn-lt"/>
                <a:cs typeface="Arial" panose="020B0604020202020204" pitchFamily="34" charset="0"/>
              </a:rPr>
              <a:t>23% relationship at home</a:t>
            </a:r>
          </a:p>
          <a:p>
            <a:pPr lvl="2">
              <a:spcBef>
                <a:spcPts val="150"/>
              </a:spcBef>
            </a:pPr>
            <a:r>
              <a:rPr lang="en-US" sz="1050" dirty="0">
                <a:latin typeface="+mn-lt"/>
                <a:cs typeface="Arial" panose="020B0604020202020204" pitchFamily="34" charset="0"/>
              </a:rPr>
              <a:t>22% productivity at work</a:t>
            </a:r>
          </a:p>
          <a:p>
            <a:pPr lvl="2">
              <a:spcBef>
                <a:spcPts val="150"/>
              </a:spcBef>
            </a:pPr>
            <a:r>
              <a:rPr lang="en-US" sz="1050" dirty="0">
                <a:latin typeface="+mn-lt"/>
                <a:cs typeface="Arial" panose="020B0604020202020204" pitchFamily="34" charset="0"/>
              </a:rPr>
              <a:t>12% missing work occasionally</a:t>
            </a:r>
          </a:p>
          <a:p>
            <a:pPr lvl="2">
              <a:spcBef>
                <a:spcPts val="150"/>
              </a:spcBef>
            </a:pPr>
            <a:r>
              <a:rPr lang="en-US" sz="1050" dirty="0">
                <a:latin typeface="+mn-lt"/>
                <a:cs typeface="Arial" panose="020B0604020202020204" pitchFamily="34" charset="0"/>
              </a:rPr>
              <a:t>  7% other</a:t>
            </a:r>
          </a:p>
          <a:p>
            <a:pPr lvl="2">
              <a:spcBef>
                <a:spcPts val="150"/>
              </a:spcBef>
              <a:spcAft>
                <a:spcPts val="450"/>
              </a:spcAft>
            </a:pPr>
            <a:r>
              <a:rPr lang="en-US" sz="1050" dirty="0">
                <a:latin typeface="+mn-lt"/>
                <a:cs typeface="Arial" panose="020B0604020202020204" pitchFamily="34" charset="0"/>
              </a:rPr>
              <a:t>37% none of these</a:t>
            </a:r>
          </a:p>
          <a:p>
            <a:pPr marL="685800" lvl="2" indent="0">
              <a:spcBef>
                <a:spcPts val="150"/>
              </a:spcBef>
              <a:spcAft>
                <a:spcPts val="450"/>
              </a:spcAft>
              <a:buNone/>
            </a:pPr>
            <a:endParaRPr lang="en-US" sz="1050" dirty="0">
              <a:latin typeface="+mn-lt"/>
              <a:cs typeface="Arial" panose="020B0604020202020204" pitchFamily="34" charset="0"/>
            </a:endParaRPr>
          </a:p>
          <a:p>
            <a:pPr lvl="1"/>
            <a:r>
              <a:rPr lang="en-US" sz="1350" b="1" dirty="0">
                <a:latin typeface="+mn-lt"/>
                <a:cs typeface="Arial" panose="020B0604020202020204" pitchFamily="34" charset="0"/>
              </a:rPr>
              <a:t> 50% spend 3 or more hours/week at work dealing with personal financial stress</a:t>
            </a:r>
          </a:p>
          <a:p>
            <a:pPr marL="342900" lvl="1" indent="0">
              <a:buNone/>
            </a:pPr>
            <a:endParaRPr lang="en-US" sz="1350" b="1" dirty="0">
              <a:latin typeface="+mn-lt"/>
              <a:cs typeface="Arial" panose="020B0604020202020204" pitchFamily="34" charset="0"/>
            </a:endParaRPr>
          </a:p>
          <a:p>
            <a:pPr marL="342900" lvl="1" indent="0">
              <a:buNone/>
            </a:pPr>
            <a:endParaRPr lang="en-US" sz="1350" b="1" dirty="0">
              <a:latin typeface="+mn-lt"/>
              <a:cs typeface="Arial" panose="020B0604020202020204" pitchFamily="34" charset="0"/>
            </a:endParaRPr>
          </a:p>
          <a:p>
            <a:pPr marL="342900" lvl="1" indent="0">
              <a:buNone/>
            </a:pPr>
            <a:endParaRPr lang="en-US" sz="1350" b="1" dirty="0">
              <a:latin typeface="+mn-lt"/>
              <a:cs typeface="Arial" panose="020B0604020202020204" pitchFamily="34" charset="0"/>
            </a:endParaRPr>
          </a:p>
          <a:p>
            <a:pPr marL="342900" lvl="1" indent="0">
              <a:buNone/>
            </a:pPr>
            <a:endParaRPr lang="en-US" sz="1350" b="1" dirty="0">
              <a:latin typeface="+mn-lt"/>
              <a:cs typeface="Arial" panose="020B0604020202020204" pitchFamily="34" charset="0"/>
            </a:endParaRPr>
          </a:p>
          <a:p>
            <a:pPr marL="342900" lvl="1" indent="0">
              <a:buNone/>
            </a:pPr>
            <a:endParaRPr lang="en-US" sz="1350" b="1" dirty="0">
              <a:latin typeface="+mn-lt"/>
              <a:cs typeface="Arial" panose="020B0604020202020204" pitchFamily="34" charset="0"/>
            </a:endParaRPr>
          </a:p>
          <a:p>
            <a:pPr marL="342900" lvl="1" indent="0">
              <a:buNone/>
            </a:pPr>
            <a:r>
              <a:rPr lang="en-US" sz="675" b="1" dirty="0">
                <a:latin typeface="+mn-lt"/>
                <a:cs typeface="Arial" panose="020B0604020202020204" pitchFamily="34" charset="0"/>
              </a:rPr>
              <a:t>Source: PwC Special Report: Financial stress and the bottom line September 2017</a:t>
            </a:r>
            <a:endParaRPr lang="en-US" sz="1350" dirty="0"/>
          </a:p>
        </p:txBody>
      </p:sp>
      <p:sp>
        <p:nvSpPr>
          <p:cNvPr id="6" name="Rectangle 2">
            <a:extLst>
              <a:ext uri="{FF2B5EF4-FFF2-40B4-BE49-F238E27FC236}">
                <a16:creationId xmlns:a16="http://schemas.microsoft.com/office/drawing/2014/main" id="{64A44FF1-FAD0-4BE2-B957-13F3B03056D4}"/>
              </a:ext>
            </a:extLst>
          </p:cNvPr>
          <p:cNvSpPr txBox="1">
            <a:spLocks noChangeArrowheads="1"/>
          </p:cNvSpPr>
          <p:nvPr/>
        </p:nvSpPr>
        <p:spPr bwMode="auto">
          <a:xfrm>
            <a:off x="1243983" y="157734"/>
            <a:ext cx="6723725" cy="35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00194F"/>
                </a:solidFill>
                <a:latin typeface="+mj-lt"/>
                <a:ea typeface="+mj-ea"/>
                <a:cs typeface="+mj-cs"/>
              </a:defRPr>
            </a:lvl1pPr>
            <a:lvl2pPr algn="l" rtl="0" eaLnBrk="0" fontAlgn="base" hangingPunct="0">
              <a:spcBef>
                <a:spcPct val="0"/>
              </a:spcBef>
              <a:spcAft>
                <a:spcPct val="0"/>
              </a:spcAft>
              <a:defRPr sz="3600">
                <a:solidFill>
                  <a:srgbClr val="00194F"/>
                </a:solidFill>
                <a:latin typeface="Garamond" pitchFamily="18" charset="0"/>
                <a:cs typeface="Arial" charset="0"/>
              </a:defRPr>
            </a:lvl2pPr>
            <a:lvl3pPr algn="l" rtl="0" eaLnBrk="0" fontAlgn="base" hangingPunct="0">
              <a:spcBef>
                <a:spcPct val="0"/>
              </a:spcBef>
              <a:spcAft>
                <a:spcPct val="0"/>
              </a:spcAft>
              <a:defRPr sz="3600">
                <a:solidFill>
                  <a:srgbClr val="00194F"/>
                </a:solidFill>
                <a:latin typeface="Garamond" pitchFamily="18" charset="0"/>
                <a:cs typeface="Arial" charset="0"/>
              </a:defRPr>
            </a:lvl3pPr>
            <a:lvl4pPr algn="l" rtl="0" eaLnBrk="0" fontAlgn="base" hangingPunct="0">
              <a:spcBef>
                <a:spcPct val="0"/>
              </a:spcBef>
              <a:spcAft>
                <a:spcPct val="0"/>
              </a:spcAft>
              <a:defRPr sz="3600">
                <a:solidFill>
                  <a:srgbClr val="00194F"/>
                </a:solidFill>
                <a:latin typeface="Garamond" pitchFamily="18" charset="0"/>
                <a:cs typeface="Arial" charset="0"/>
              </a:defRPr>
            </a:lvl4pPr>
            <a:lvl5pPr algn="l" rtl="0" eaLnBrk="0" fontAlgn="base" hangingPunct="0">
              <a:spcBef>
                <a:spcPct val="0"/>
              </a:spcBef>
              <a:spcAft>
                <a:spcPct val="0"/>
              </a:spcAft>
              <a:defRPr sz="3600">
                <a:solidFill>
                  <a:srgbClr val="00194F"/>
                </a:solidFill>
                <a:latin typeface="Garamond" pitchFamily="18" charset="0"/>
                <a:cs typeface="Arial" charset="0"/>
              </a:defRPr>
            </a:lvl5pPr>
            <a:lvl6pPr marL="457200" algn="l" rtl="0" fontAlgn="base">
              <a:spcBef>
                <a:spcPct val="0"/>
              </a:spcBef>
              <a:spcAft>
                <a:spcPct val="0"/>
              </a:spcAft>
              <a:defRPr sz="3600">
                <a:solidFill>
                  <a:srgbClr val="00194F"/>
                </a:solidFill>
                <a:latin typeface="Garamond" pitchFamily="18" charset="0"/>
                <a:cs typeface="Arial" charset="0"/>
              </a:defRPr>
            </a:lvl6pPr>
            <a:lvl7pPr marL="914400" algn="l" rtl="0" fontAlgn="base">
              <a:spcBef>
                <a:spcPct val="0"/>
              </a:spcBef>
              <a:spcAft>
                <a:spcPct val="0"/>
              </a:spcAft>
              <a:defRPr sz="3600">
                <a:solidFill>
                  <a:srgbClr val="00194F"/>
                </a:solidFill>
                <a:latin typeface="Garamond" pitchFamily="18" charset="0"/>
                <a:cs typeface="Arial" charset="0"/>
              </a:defRPr>
            </a:lvl7pPr>
            <a:lvl8pPr marL="1371600" algn="l" rtl="0" fontAlgn="base">
              <a:spcBef>
                <a:spcPct val="0"/>
              </a:spcBef>
              <a:spcAft>
                <a:spcPct val="0"/>
              </a:spcAft>
              <a:defRPr sz="3600">
                <a:solidFill>
                  <a:srgbClr val="00194F"/>
                </a:solidFill>
                <a:latin typeface="Garamond" pitchFamily="18" charset="0"/>
                <a:cs typeface="Arial" charset="0"/>
              </a:defRPr>
            </a:lvl8pPr>
            <a:lvl9pPr marL="1828800" algn="l" rtl="0" fontAlgn="base">
              <a:spcBef>
                <a:spcPct val="0"/>
              </a:spcBef>
              <a:spcAft>
                <a:spcPct val="0"/>
              </a:spcAft>
              <a:defRPr sz="3600">
                <a:solidFill>
                  <a:srgbClr val="00194F"/>
                </a:solidFill>
                <a:latin typeface="Garamond" pitchFamily="18" charset="0"/>
                <a:cs typeface="Arial" charset="0"/>
              </a:defRPr>
            </a:lvl9pPr>
          </a:lstStyle>
          <a:p>
            <a:pPr eaLnBrk="1" hangingPunct="1"/>
            <a:r>
              <a:rPr lang="en-US" altLang="en-US" sz="2100" dirty="0">
                <a:solidFill>
                  <a:srgbClr val="C00000"/>
                </a:solidFill>
                <a:latin typeface="+mn-lt"/>
                <a:ea typeface="Arial Unicode MS" panose="020B0604020202020204" pitchFamily="34" charset="-128"/>
                <a:cs typeface="Arial Unicode MS" panose="020B0604020202020204" pitchFamily="34" charset="-128"/>
              </a:rPr>
              <a:t>Employees Attitudes</a:t>
            </a:r>
          </a:p>
        </p:txBody>
      </p:sp>
    </p:spTree>
    <p:extLst>
      <p:ext uri="{BB962C8B-B14F-4D97-AF65-F5344CB8AC3E}">
        <p14:creationId xmlns:p14="http://schemas.microsoft.com/office/powerpoint/2010/main" val="114563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171" y="692144"/>
            <a:ext cx="7680229" cy="3708406"/>
          </a:xfrm>
          <a:prstGeom prst="rect">
            <a:avLst/>
          </a:prstGeom>
        </p:spPr>
      </p:pic>
      <p:sp>
        <p:nvSpPr>
          <p:cNvPr id="12" name="Rectangle 11"/>
          <p:cNvSpPr/>
          <p:nvPr/>
        </p:nvSpPr>
        <p:spPr>
          <a:xfrm>
            <a:off x="4027494" y="4572641"/>
            <a:ext cx="2754306" cy="369332"/>
          </a:xfrm>
          <a:prstGeom prst="rect">
            <a:avLst/>
          </a:prstGeom>
        </p:spPr>
        <p:txBody>
          <a:bodyPr wrap="square">
            <a:spAutoFit/>
          </a:bodyPr>
          <a:lstStyle/>
          <a:p>
            <a:pPr defTabSz="685800">
              <a:defRPr lang="en-US"/>
            </a:pPr>
            <a:r>
              <a:rPr lang="en-US" sz="600" dirty="0">
                <a:solidFill>
                  <a:prstClr val="black">
                    <a:lumMod val="65000"/>
                    <a:lumOff val="35000"/>
                  </a:prstClr>
                </a:solidFill>
                <a:latin typeface="Calibri"/>
                <a:ea typeface="Arial" charset="0"/>
                <a:cs typeface="Arial" charset="0"/>
              </a:rPr>
              <a:t>Source: </a:t>
            </a:r>
            <a:r>
              <a:rPr lang="en-US" sz="600" dirty="0">
                <a:solidFill>
                  <a:prstClr val="black"/>
                </a:solidFill>
                <a:latin typeface="Calibri"/>
                <a:ea typeface="Arial" charset="0"/>
                <a:cs typeface="Arial" charset="0"/>
                <a:hlinkClick r:id="rId4"/>
              </a:rPr>
              <a:t>http://www.forbes.com/sites/financialfinesse/2013/06/13/are-you-financially-stressed/</a:t>
            </a:r>
            <a:endParaRPr lang="en-US" sz="600" dirty="0">
              <a:solidFill>
                <a:prstClr val="black"/>
              </a:solidFill>
              <a:latin typeface="Calibri"/>
              <a:ea typeface="Arial" charset="0"/>
              <a:cs typeface="Arial" charset="0"/>
            </a:endParaRPr>
          </a:p>
          <a:p>
            <a:pPr defTabSz="685800">
              <a:defRPr lang="en-US"/>
            </a:pPr>
            <a:r>
              <a:rPr lang="en-US" sz="600" dirty="0">
                <a:solidFill>
                  <a:prstClr val="black">
                    <a:lumMod val="65000"/>
                    <a:lumOff val="35000"/>
                  </a:prstClr>
                </a:solidFill>
                <a:latin typeface="Calibri"/>
                <a:ea typeface="Arial" charset="0"/>
                <a:cs typeface="Arial" charset="0"/>
              </a:rPr>
              <a:t>Source: </a:t>
            </a:r>
            <a:r>
              <a:rPr lang="en-US" sz="600" dirty="0">
                <a:solidFill>
                  <a:prstClr val="black"/>
                </a:solidFill>
                <a:latin typeface="Calibri"/>
                <a:ea typeface="Arial" charset="0"/>
                <a:cs typeface="Arial" charset="0"/>
                <a:hlinkClick r:id="rId5"/>
              </a:rPr>
              <a:t>https://www.kansascityfed.org/publicat/cap/carwp09-01.pdf</a:t>
            </a:r>
            <a:endParaRPr lang="en-US" sz="600" dirty="0">
              <a:solidFill>
                <a:prstClr val="black"/>
              </a:solidFill>
              <a:latin typeface="Calibri"/>
              <a:ea typeface="Arial" charset="0"/>
              <a:cs typeface="Arial" charset="0"/>
            </a:endParaRPr>
          </a:p>
        </p:txBody>
      </p:sp>
      <p:sp>
        <p:nvSpPr>
          <p:cNvPr id="13" name="Rectangle 12"/>
          <p:cNvSpPr/>
          <p:nvPr/>
        </p:nvSpPr>
        <p:spPr>
          <a:xfrm>
            <a:off x="1245870" y="157734"/>
            <a:ext cx="6858000" cy="415498"/>
          </a:xfrm>
          <a:prstGeom prst="rect">
            <a:avLst/>
          </a:prstGeom>
        </p:spPr>
        <p:txBody>
          <a:bodyPr wrap="square">
            <a:spAutoFit/>
          </a:bodyPr>
          <a:lstStyle/>
          <a:p>
            <a:pPr defTabSz="685800">
              <a:defRPr/>
            </a:pPr>
            <a:r>
              <a:rPr lang="en-US" sz="2100" dirty="0">
                <a:solidFill>
                  <a:srgbClr val="C00000"/>
                </a:solidFill>
                <a:ea typeface="Arial" charset="0"/>
                <a:cs typeface="Times New Roman" panose="02020603050405020304" pitchFamily="18" charset="0"/>
              </a:rPr>
              <a:t>The impact of financially stressed workers on the bottom line</a:t>
            </a:r>
            <a:endParaRPr lang="en-US" sz="2100" dirty="0">
              <a:solidFill>
                <a:srgbClr val="C00000"/>
              </a:solidFill>
              <a:cs typeface="Times New Roman" panose="02020603050405020304" pitchFamily="18" charset="0"/>
            </a:endParaRPr>
          </a:p>
        </p:txBody>
      </p:sp>
      <p:grpSp>
        <p:nvGrpSpPr>
          <p:cNvPr id="7" name="Group 6"/>
          <p:cNvGrpSpPr/>
          <p:nvPr/>
        </p:nvGrpSpPr>
        <p:grpSpPr>
          <a:xfrm>
            <a:off x="4318564" y="3086101"/>
            <a:ext cx="3682436" cy="1145018"/>
            <a:chOff x="5612861" y="3702508"/>
            <a:chExt cx="6579139" cy="1526691"/>
          </a:xfrm>
        </p:grpSpPr>
        <p:sp>
          <p:nvSpPr>
            <p:cNvPr id="19" name="Rectangle 18"/>
            <p:cNvSpPr/>
            <p:nvPr/>
          </p:nvSpPr>
          <p:spPr>
            <a:xfrm>
              <a:off x="5612861" y="3702508"/>
              <a:ext cx="6579139" cy="1526691"/>
            </a:xfrm>
            <a:prstGeom prst="rect">
              <a:avLst/>
            </a:prstGeom>
            <a:solidFill>
              <a:srgbClr val="0072CE">
                <a:alpha val="70000"/>
              </a:srgbClr>
            </a:solidFill>
            <a:ln w="6350">
              <a:noFill/>
              <a:miter lim="400000"/>
            </a:ln>
          </p:spPr>
          <p:txBody>
            <a:bodyPr lIns="0" tIns="0" rIns="0" bIns="0" rtlCol="0" anchor="ctr"/>
            <a:lstStyle/>
            <a:p>
              <a:pPr algn="ctr" defTabSz="685800">
                <a:defRPr/>
              </a:pPr>
              <a:endParaRPr lang="en-US" dirty="0">
                <a:solidFill>
                  <a:prstClr val="black"/>
                </a:solidFill>
                <a:latin typeface="Calibri"/>
              </a:endParaRPr>
            </a:p>
          </p:txBody>
        </p:sp>
        <p:sp>
          <p:nvSpPr>
            <p:cNvPr id="9" name="Rectangle 8"/>
            <p:cNvSpPr/>
            <p:nvPr/>
          </p:nvSpPr>
          <p:spPr>
            <a:xfrm>
              <a:off x="6051582" y="4014819"/>
              <a:ext cx="5638464" cy="1169551"/>
            </a:xfrm>
            <a:prstGeom prst="rect">
              <a:avLst/>
            </a:prstGeom>
          </p:spPr>
          <p:txBody>
            <a:bodyPr wrap="square">
              <a:spAutoFit/>
            </a:bodyPr>
            <a:lstStyle/>
            <a:p>
              <a:pPr defTabSz="685800">
                <a:defRPr lang="en-US"/>
              </a:pPr>
              <a:r>
                <a:rPr lang="en-US" sz="1350" dirty="0">
                  <a:solidFill>
                    <a:srgbClr val="FFFFFF"/>
                  </a:solidFill>
                  <a:ea typeface="Arial" charset="0"/>
                  <a:cs typeface="Times New Roman" panose="02020603050405020304" pitchFamily="18" charset="0"/>
                </a:rPr>
                <a:t>Reducing stress with just 10% of employees reduces costs by </a:t>
              </a:r>
              <a:r>
                <a:rPr lang="en-US" sz="2100" dirty="0">
                  <a:solidFill>
                    <a:srgbClr val="FFFFFF"/>
                  </a:solidFill>
                  <a:ea typeface="Arial" charset="0"/>
                  <a:cs typeface="Times New Roman" panose="02020603050405020304" pitchFamily="18" charset="0"/>
                </a:rPr>
                <a:t>~</a:t>
              </a:r>
              <a:r>
                <a:rPr lang="en-US" sz="2400" b="1" dirty="0">
                  <a:solidFill>
                    <a:srgbClr val="FFFFFF"/>
                  </a:solidFill>
                  <a:ea typeface="Arial" charset="0"/>
                  <a:cs typeface="Times New Roman" panose="02020603050405020304" pitchFamily="18" charset="0"/>
                </a:rPr>
                <a:t>$500,000 </a:t>
              </a:r>
              <a:r>
                <a:rPr lang="en-US" sz="1350" dirty="0">
                  <a:solidFill>
                    <a:srgbClr val="FFFFFF"/>
                  </a:solidFill>
                  <a:ea typeface="Arial" charset="0"/>
                  <a:cs typeface="Times New Roman" panose="02020603050405020304" pitchFamily="18" charset="0"/>
                </a:rPr>
                <a:t>per year</a:t>
              </a:r>
            </a:p>
          </p:txBody>
        </p:sp>
      </p:grpSp>
      <p:grpSp>
        <p:nvGrpSpPr>
          <p:cNvPr id="5" name="Group 4"/>
          <p:cNvGrpSpPr/>
          <p:nvPr/>
        </p:nvGrpSpPr>
        <p:grpSpPr>
          <a:xfrm>
            <a:off x="1143000" y="3100910"/>
            <a:ext cx="3120574" cy="1145018"/>
            <a:chOff x="-1" y="3702508"/>
            <a:chExt cx="5547687" cy="1526691"/>
          </a:xfrm>
        </p:grpSpPr>
        <p:sp>
          <p:nvSpPr>
            <p:cNvPr id="2" name="Rectangle 1"/>
            <p:cNvSpPr/>
            <p:nvPr/>
          </p:nvSpPr>
          <p:spPr>
            <a:xfrm>
              <a:off x="-1" y="3702508"/>
              <a:ext cx="5547687" cy="1526691"/>
            </a:xfrm>
            <a:prstGeom prst="rect">
              <a:avLst/>
            </a:prstGeom>
            <a:solidFill>
              <a:srgbClr val="0072CE"/>
            </a:solidFill>
            <a:ln w="6350">
              <a:noFill/>
              <a:miter lim="400000"/>
            </a:ln>
          </p:spPr>
          <p:txBody>
            <a:bodyPr lIns="0" tIns="0" rIns="0" bIns="0" rtlCol="0" anchor="ctr"/>
            <a:lstStyle/>
            <a:p>
              <a:pPr algn="ctr" defTabSz="685800">
                <a:defRPr/>
              </a:pPr>
              <a:endParaRPr lang="en-US" dirty="0">
                <a:solidFill>
                  <a:prstClr val="black"/>
                </a:solidFill>
                <a:latin typeface="Calibri"/>
              </a:endParaRPr>
            </a:p>
          </p:txBody>
        </p:sp>
        <p:sp>
          <p:nvSpPr>
            <p:cNvPr id="20" name="Rectangle 19"/>
            <p:cNvSpPr/>
            <p:nvPr/>
          </p:nvSpPr>
          <p:spPr>
            <a:xfrm>
              <a:off x="251400" y="4040188"/>
              <a:ext cx="5133401" cy="892552"/>
            </a:xfrm>
            <a:prstGeom prst="rect">
              <a:avLst/>
            </a:prstGeom>
          </p:spPr>
          <p:txBody>
            <a:bodyPr wrap="square">
              <a:spAutoFit/>
            </a:bodyPr>
            <a:lstStyle/>
            <a:p>
              <a:pPr algn="r" defTabSz="685800">
                <a:defRPr/>
              </a:pPr>
              <a:r>
                <a:rPr lang="en-US" sz="1350" dirty="0">
                  <a:solidFill>
                    <a:prstClr val="white"/>
                  </a:solidFill>
                  <a:ea typeface="Arial" charset="0"/>
                  <a:cs typeface="Times New Roman" panose="02020603050405020304" pitchFamily="18" charset="0"/>
                </a:rPr>
                <a:t>Cost employers </a:t>
              </a:r>
              <a:r>
                <a:rPr lang="en-US" sz="2400" b="1" dirty="0">
                  <a:solidFill>
                    <a:prstClr val="white"/>
                  </a:solidFill>
                  <a:ea typeface="Arial" charset="0"/>
                  <a:cs typeface="Times New Roman" panose="02020603050405020304" pitchFamily="18" charset="0"/>
                </a:rPr>
                <a:t>$5,000</a:t>
              </a:r>
              <a:r>
                <a:rPr lang="en-US" sz="1350" dirty="0">
                  <a:solidFill>
                    <a:prstClr val="white"/>
                  </a:solidFill>
                  <a:ea typeface="Arial" charset="0"/>
                  <a:cs typeface="Times New Roman" panose="02020603050405020304" pitchFamily="18" charset="0"/>
                </a:rPr>
                <a:t> per year per employee, on average</a:t>
              </a:r>
              <a:r>
                <a:rPr lang="en-US" sz="1350" dirty="0">
                  <a:solidFill>
                    <a:prstClr val="white"/>
                  </a:solidFill>
                  <a:latin typeface="Times New Roman" panose="02020603050405020304" pitchFamily="18" charset="0"/>
                  <a:ea typeface="Arial" charset="0"/>
                  <a:cs typeface="Times New Roman" panose="02020603050405020304" pitchFamily="18" charset="0"/>
                </a:rPr>
                <a:t>  </a:t>
              </a:r>
              <a:r>
                <a:rPr lang="en-US" sz="1350" b="1" dirty="0">
                  <a:solidFill>
                    <a:prstClr val="white"/>
                  </a:solidFill>
                  <a:latin typeface="Times New Roman" panose="02020603050405020304" pitchFamily="18" charset="0"/>
                  <a:ea typeface="Arial" charset="0"/>
                  <a:cs typeface="Times New Roman" panose="02020603050405020304" pitchFamily="18" charset="0"/>
                </a:rPr>
                <a:t> </a:t>
              </a:r>
              <a:endParaRPr lang="en-US" sz="788" dirty="0">
                <a:solidFill>
                  <a:prstClr val="white"/>
                </a:solidFill>
                <a:latin typeface="Times New Roman" panose="02020603050405020304" pitchFamily="18" charset="0"/>
                <a:ea typeface="Arial" charset="0"/>
                <a:cs typeface="Times New Roman" panose="02020603050405020304" pitchFamily="18" charset="0"/>
              </a:endParaRPr>
            </a:p>
          </p:txBody>
        </p:sp>
      </p:grpSp>
      <p:sp>
        <p:nvSpPr>
          <p:cNvPr id="11" name="Content Placeholder 2">
            <a:extLst>
              <a:ext uri="{FF2B5EF4-FFF2-40B4-BE49-F238E27FC236}">
                <a16:creationId xmlns:a16="http://schemas.microsoft.com/office/drawing/2014/main" id="{C0D4A12F-70EB-4117-B900-51061DFAF3EF}"/>
              </a:ext>
            </a:extLst>
          </p:cNvPr>
          <p:cNvSpPr txBox="1">
            <a:spLocks/>
          </p:cNvSpPr>
          <p:nvPr/>
        </p:nvSpPr>
        <p:spPr>
          <a:xfrm>
            <a:off x="971550" y="1737360"/>
            <a:ext cx="2606040" cy="891540"/>
          </a:xfrm>
          <a:prstGeom prst="rect">
            <a:avLst/>
          </a:prstGeom>
        </p:spPr>
        <p:txBody>
          <a:bodyPr>
            <a:normAutofit fontScale="47500" lnSpcReduction="20000"/>
          </a:bodyPr>
          <a:lstStyle>
            <a:lvl1pPr marL="342900" indent="-342900" algn="l" defTabSz="914400" rtl="0" eaLnBrk="1" latinLnBrk="0" hangingPunct="1">
              <a:spcBef>
                <a:spcPct val="20000"/>
              </a:spcBef>
              <a:buClr>
                <a:srgbClr val="B31937"/>
              </a:buClr>
              <a:buSzPct val="80000"/>
              <a:buFont typeface="Arial"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Clr>
                <a:srgbClr val="B31937"/>
              </a:buClr>
              <a:buSzPct val="80000"/>
              <a:buFont typeface="Arial" charset="0"/>
              <a:buChar char="•"/>
              <a:defRPr sz="1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Clr>
                <a:srgbClr val="B31937"/>
              </a:buClr>
              <a:buSzPct val="80000"/>
              <a:buFont typeface="Arial" charset="0"/>
              <a:buChar char="•"/>
              <a:defRPr sz="14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1200" kern="1200">
                <a:solidFill>
                  <a:schemeClr val="bg1">
                    <a:lumMod val="50000"/>
                  </a:schemeClr>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1200" kern="1200">
                <a:solidFill>
                  <a:schemeClr val="bg1">
                    <a:lumMod val="50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lgn="ctr">
              <a:buNone/>
            </a:pPr>
            <a:r>
              <a:rPr lang="en-US" sz="2475" dirty="0">
                <a:solidFill>
                  <a:srgbClr val="00194F"/>
                </a:solidFill>
                <a:latin typeface="+mn-lt"/>
                <a:cs typeface="Arial" panose="020B0604020202020204" pitchFamily="34" charset="0"/>
              </a:rPr>
              <a:t>Surveys show that employees are stressed out and spend an average of 3 – 5 hours per week at work on non-work related issues </a:t>
            </a:r>
            <a:endParaRPr lang="en-US" sz="2475" dirty="0">
              <a:solidFill>
                <a:srgbClr val="00194F"/>
              </a:solidFill>
              <a:latin typeface="+mn-lt"/>
              <a:ea typeface="+mn-ea"/>
              <a:cs typeface="Arial" panose="020B0604020202020204" pitchFamily="34" charset="0"/>
            </a:endParaRPr>
          </a:p>
          <a:p>
            <a:pPr lvl="1" algn="ctr"/>
            <a:endParaRPr lang="en-US" sz="1050" dirty="0">
              <a:solidFill>
                <a:srgbClr val="00194F"/>
              </a:solidFill>
            </a:endParaRPr>
          </a:p>
          <a:p>
            <a:pPr marL="0" indent="0" algn="ctr">
              <a:buNone/>
            </a:pPr>
            <a:endParaRPr lang="en-US" sz="1500" dirty="0">
              <a:solidFill>
                <a:srgbClr val="00194F"/>
              </a:solidFill>
            </a:endParaRPr>
          </a:p>
        </p:txBody>
      </p:sp>
    </p:spTree>
    <p:extLst>
      <p:ext uri="{BB962C8B-B14F-4D97-AF65-F5344CB8AC3E}">
        <p14:creationId xmlns:p14="http://schemas.microsoft.com/office/powerpoint/2010/main" val="44196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3162982" cy="461665"/>
          </a:xfrm>
        </p:spPr>
        <p:txBody>
          <a:bodyPr/>
          <a:lstStyle/>
          <a:p>
            <a:r>
              <a:rPr lang="en-US" dirty="0"/>
              <a:t>Overview of Our Firm</a:t>
            </a:r>
          </a:p>
        </p:txBody>
      </p:sp>
      <p:sp>
        <p:nvSpPr>
          <p:cNvPr id="4" name="Text Placeholder 3"/>
          <p:cNvSpPr>
            <a:spLocks noGrp="1"/>
          </p:cNvSpPr>
          <p:nvPr>
            <p:ph type="body" sz="quarter" idx="12"/>
          </p:nvPr>
        </p:nvSpPr>
        <p:spPr>
          <a:xfrm>
            <a:off x="457201" y="1200150"/>
            <a:ext cx="4800599" cy="2971800"/>
          </a:xfrm>
        </p:spPr>
        <p:txBody>
          <a:bodyPr tIns="365760">
            <a:normAutofit fontScale="70000" lnSpcReduction="20000"/>
          </a:bodyPr>
          <a:lstStyle/>
          <a:p>
            <a:r>
              <a:rPr lang="en-US" dirty="0"/>
              <a:t>Full-service institutional retirement consulting                         and advisory firm</a:t>
            </a:r>
          </a:p>
          <a:p>
            <a:r>
              <a:rPr lang="en-US" dirty="0"/>
              <a:t>Specializing in all areas of retirement plan                              and executive benefit consulting</a:t>
            </a:r>
          </a:p>
          <a:p>
            <a:r>
              <a:rPr lang="en-US" dirty="0"/>
              <a:t>Nominated for </a:t>
            </a:r>
            <a:r>
              <a:rPr lang="en-US" i="1" dirty="0"/>
              <a:t>Planadviser Magazine’s </a:t>
            </a:r>
            <a:r>
              <a:rPr lang="en-US" dirty="0"/>
              <a:t>Adviser                 Team of the year 2006-2017</a:t>
            </a:r>
          </a:p>
          <a:p>
            <a:r>
              <a:rPr lang="en-US" dirty="0"/>
              <a:t>Headquartered in the Henderson Brothers’ Building, Pittsburgh, PA. </a:t>
            </a:r>
          </a:p>
          <a:p>
            <a:r>
              <a:rPr lang="en-US" dirty="0"/>
              <a:t>Supported by the strength and resources of LPL Financial and Global Retirement Partners (GRP)</a:t>
            </a:r>
          </a:p>
          <a:p>
            <a:r>
              <a:rPr lang="en-US" dirty="0"/>
              <a:t>LPL Financial Retirement Partners-Top 10 in the country</a:t>
            </a:r>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038350"/>
            <a:ext cx="3101262" cy="1371601"/>
          </a:xfrm>
          <a:prstGeom prst="rect">
            <a:avLst/>
          </a:prstGeom>
        </p:spPr>
      </p:pic>
    </p:spTree>
    <p:extLst>
      <p:ext uri="{BB962C8B-B14F-4D97-AF65-F5344CB8AC3E}">
        <p14:creationId xmlns:p14="http://schemas.microsoft.com/office/powerpoint/2010/main" val="163988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BD32BA-886C-4CDE-B5F4-B54E421EC0E6}"/>
              </a:ext>
            </a:extLst>
          </p:cNvPr>
          <p:cNvSpPr txBox="1">
            <a:spLocks noChangeArrowheads="1"/>
          </p:cNvSpPr>
          <p:nvPr/>
        </p:nvSpPr>
        <p:spPr bwMode="auto">
          <a:xfrm>
            <a:off x="1243983" y="157734"/>
            <a:ext cx="6723725" cy="35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00194F"/>
                </a:solidFill>
                <a:latin typeface="+mj-lt"/>
                <a:ea typeface="+mj-ea"/>
                <a:cs typeface="+mj-cs"/>
              </a:defRPr>
            </a:lvl1pPr>
            <a:lvl2pPr algn="l" rtl="0" eaLnBrk="0" fontAlgn="base" hangingPunct="0">
              <a:spcBef>
                <a:spcPct val="0"/>
              </a:spcBef>
              <a:spcAft>
                <a:spcPct val="0"/>
              </a:spcAft>
              <a:defRPr sz="3600">
                <a:solidFill>
                  <a:srgbClr val="00194F"/>
                </a:solidFill>
                <a:latin typeface="Garamond" pitchFamily="18" charset="0"/>
                <a:cs typeface="Arial" charset="0"/>
              </a:defRPr>
            </a:lvl2pPr>
            <a:lvl3pPr algn="l" rtl="0" eaLnBrk="0" fontAlgn="base" hangingPunct="0">
              <a:spcBef>
                <a:spcPct val="0"/>
              </a:spcBef>
              <a:spcAft>
                <a:spcPct val="0"/>
              </a:spcAft>
              <a:defRPr sz="3600">
                <a:solidFill>
                  <a:srgbClr val="00194F"/>
                </a:solidFill>
                <a:latin typeface="Garamond" pitchFamily="18" charset="0"/>
                <a:cs typeface="Arial" charset="0"/>
              </a:defRPr>
            </a:lvl3pPr>
            <a:lvl4pPr algn="l" rtl="0" eaLnBrk="0" fontAlgn="base" hangingPunct="0">
              <a:spcBef>
                <a:spcPct val="0"/>
              </a:spcBef>
              <a:spcAft>
                <a:spcPct val="0"/>
              </a:spcAft>
              <a:defRPr sz="3600">
                <a:solidFill>
                  <a:srgbClr val="00194F"/>
                </a:solidFill>
                <a:latin typeface="Garamond" pitchFamily="18" charset="0"/>
                <a:cs typeface="Arial" charset="0"/>
              </a:defRPr>
            </a:lvl4pPr>
            <a:lvl5pPr algn="l" rtl="0" eaLnBrk="0" fontAlgn="base" hangingPunct="0">
              <a:spcBef>
                <a:spcPct val="0"/>
              </a:spcBef>
              <a:spcAft>
                <a:spcPct val="0"/>
              </a:spcAft>
              <a:defRPr sz="3600">
                <a:solidFill>
                  <a:srgbClr val="00194F"/>
                </a:solidFill>
                <a:latin typeface="Garamond" pitchFamily="18" charset="0"/>
                <a:cs typeface="Arial" charset="0"/>
              </a:defRPr>
            </a:lvl5pPr>
            <a:lvl6pPr marL="457200" algn="l" rtl="0" fontAlgn="base">
              <a:spcBef>
                <a:spcPct val="0"/>
              </a:spcBef>
              <a:spcAft>
                <a:spcPct val="0"/>
              </a:spcAft>
              <a:defRPr sz="3600">
                <a:solidFill>
                  <a:srgbClr val="00194F"/>
                </a:solidFill>
                <a:latin typeface="Garamond" pitchFamily="18" charset="0"/>
                <a:cs typeface="Arial" charset="0"/>
              </a:defRPr>
            </a:lvl6pPr>
            <a:lvl7pPr marL="914400" algn="l" rtl="0" fontAlgn="base">
              <a:spcBef>
                <a:spcPct val="0"/>
              </a:spcBef>
              <a:spcAft>
                <a:spcPct val="0"/>
              </a:spcAft>
              <a:defRPr sz="3600">
                <a:solidFill>
                  <a:srgbClr val="00194F"/>
                </a:solidFill>
                <a:latin typeface="Garamond" pitchFamily="18" charset="0"/>
                <a:cs typeface="Arial" charset="0"/>
              </a:defRPr>
            </a:lvl7pPr>
            <a:lvl8pPr marL="1371600" algn="l" rtl="0" fontAlgn="base">
              <a:spcBef>
                <a:spcPct val="0"/>
              </a:spcBef>
              <a:spcAft>
                <a:spcPct val="0"/>
              </a:spcAft>
              <a:defRPr sz="3600">
                <a:solidFill>
                  <a:srgbClr val="00194F"/>
                </a:solidFill>
                <a:latin typeface="Garamond" pitchFamily="18" charset="0"/>
                <a:cs typeface="Arial" charset="0"/>
              </a:defRPr>
            </a:lvl8pPr>
            <a:lvl9pPr marL="1828800" algn="l" rtl="0" fontAlgn="base">
              <a:spcBef>
                <a:spcPct val="0"/>
              </a:spcBef>
              <a:spcAft>
                <a:spcPct val="0"/>
              </a:spcAft>
              <a:defRPr sz="3600">
                <a:solidFill>
                  <a:srgbClr val="00194F"/>
                </a:solidFill>
                <a:latin typeface="Garamond" pitchFamily="18" charset="0"/>
                <a:cs typeface="Arial" charset="0"/>
              </a:defRPr>
            </a:lvl9pPr>
          </a:lstStyle>
          <a:p>
            <a:pPr eaLnBrk="1" hangingPunct="1"/>
            <a:r>
              <a:rPr lang="en-US" altLang="en-US" sz="2100" dirty="0">
                <a:solidFill>
                  <a:srgbClr val="C00000"/>
                </a:solidFill>
                <a:latin typeface="+mn-lt"/>
                <a:ea typeface="Arial Unicode MS" panose="020B0604020202020204" pitchFamily="34" charset="-128"/>
                <a:cs typeface="Arial Unicode MS" panose="020B0604020202020204" pitchFamily="34" charset="-128"/>
              </a:rPr>
              <a:t>The true impact of delayed retirement?</a:t>
            </a:r>
          </a:p>
        </p:txBody>
      </p:sp>
      <p:sp>
        <p:nvSpPr>
          <p:cNvPr id="5" name="Content Placeholder 2">
            <a:extLst>
              <a:ext uri="{FF2B5EF4-FFF2-40B4-BE49-F238E27FC236}">
                <a16:creationId xmlns:a16="http://schemas.microsoft.com/office/drawing/2014/main" id="{B5F9BB2A-B1F2-4BBB-88CE-4CE146265B87}"/>
              </a:ext>
            </a:extLst>
          </p:cNvPr>
          <p:cNvSpPr txBox="1">
            <a:spLocks/>
          </p:cNvSpPr>
          <p:nvPr/>
        </p:nvSpPr>
        <p:spPr>
          <a:xfrm>
            <a:off x="1200151" y="628650"/>
            <a:ext cx="6431537" cy="65222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lgn="ctr">
              <a:buNone/>
            </a:pPr>
            <a:r>
              <a:rPr lang="en-US" sz="1950" b="1" dirty="0">
                <a:latin typeface="+mn-lt"/>
                <a:cs typeface="Arial" panose="020B0604020202020204" pitchFamily="34" charset="0"/>
              </a:rPr>
              <a:t>What is the potential </a:t>
            </a:r>
            <a:r>
              <a:rPr lang="en-US" sz="1950" b="1" i="1" u="sng" dirty="0">
                <a:latin typeface="+mn-lt"/>
                <a:cs typeface="Arial" panose="020B0604020202020204" pitchFamily="34" charset="0"/>
              </a:rPr>
              <a:t>unidentified</a:t>
            </a:r>
            <a:r>
              <a:rPr lang="en-US" sz="1950" b="1" dirty="0">
                <a:latin typeface="+mn-lt"/>
                <a:cs typeface="Arial" panose="020B0604020202020204" pitchFamily="34" charset="0"/>
              </a:rPr>
              <a:t> liability of delayed retirement on a company’s balance sheet </a:t>
            </a:r>
          </a:p>
          <a:p>
            <a:pPr lvl="1"/>
            <a:endParaRPr lang="en-US" sz="1500" dirty="0"/>
          </a:p>
          <a:p>
            <a:pPr marL="0" indent="0">
              <a:buNone/>
            </a:pPr>
            <a:endParaRPr lang="en-US" sz="1500" dirty="0"/>
          </a:p>
        </p:txBody>
      </p:sp>
      <p:sp>
        <p:nvSpPr>
          <p:cNvPr id="6" name="TextBox 5">
            <a:extLst>
              <a:ext uri="{FF2B5EF4-FFF2-40B4-BE49-F238E27FC236}">
                <a16:creationId xmlns:a16="http://schemas.microsoft.com/office/drawing/2014/main" id="{42B8968F-F5A3-47FA-A798-A7D328074689}"/>
              </a:ext>
            </a:extLst>
          </p:cNvPr>
          <p:cNvSpPr txBox="1"/>
          <p:nvPr/>
        </p:nvSpPr>
        <p:spPr>
          <a:xfrm>
            <a:off x="2377440" y="1664807"/>
            <a:ext cx="1543050" cy="1615827"/>
          </a:xfrm>
          <a:prstGeom prst="rect">
            <a:avLst/>
          </a:prstGeom>
          <a:solidFill>
            <a:schemeClr val="bg2">
              <a:lumMod val="90000"/>
            </a:schemeClr>
          </a:solidFill>
          <a:ln>
            <a:solidFill>
              <a:schemeClr val="tx2"/>
            </a:solidFill>
          </a:ln>
          <a:effectLst/>
          <a:scene3d>
            <a:camera prst="orthographicFront"/>
            <a:lightRig rig="threePt" dir="t"/>
          </a:scene3d>
          <a:sp3d>
            <a:bevelT prst="angle"/>
          </a:sp3d>
        </p:spPr>
        <p:txBody>
          <a:bodyPr wrap="square" rtlCol="0">
            <a:spAutoFit/>
          </a:bodyPr>
          <a:lstStyle/>
          <a:p>
            <a:pPr algn="ctr"/>
            <a:r>
              <a:rPr lang="en-US" sz="4950" dirty="0"/>
              <a:t>73%</a:t>
            </a:r>
          </a:p>
          <a:p>
            <a:pPr algn="ctr"/>
            <a:endParaRPr lang="en-US" sz="900" dirty="0"/>
          </a:p>
          <a:p>
            <a:pPr algn="ctr"/>
            <a:r>
              <a:rPr lang="en-US" sz="1350" dirty="0"/>
              <a:t> of workers over age 50 expect to delay retirement</a:t>
            </a:r>
            <a:r>
              <a:rPr lang="en-US" sz="1350" baseline="30000" dirty="0"/>
              <a:t>1</a:t>
            </a:r>
          </a:p>
        </p:txBody>
      </p:sp>
      <p:sp>
        <p:nvSpPr>
          <p:cNvPr id="7" name="TextBox 6">
            <a:extLst>
              <a:ext uri="{FF2B5EF4-FFF2-40B4-BE49-F238E27FC236}">
                <a16:creationId xmlns:a16="http://schemas.microsoft.com/office/drawing/2014/main" id="{3166FD43-CCC3-4496-80AD-B3B619EA1653}"/>
              </a:ext>
            </a:extLst>
          </p:cNvPr>
          <p:cNvSpPr txBox="1"/>
          <p:nvPr/>
        </p:nvSpPr>
        <p:spPr>
          <a:xfrm>
            <a:off x="4171950" y="1479962"/>
            <a:ext cx="3086100" cy="2169825"/>
          </a:xfrm>
          <a:prstGeom prst="rect">
            <a:avLst/>
          </a:prstGeom>
          <a:noFill/>
        </p:spPr>
        <p:txBody>
          <a:bodyPr wrap="square" rtlCol="0">
            <a:spAutoFit/>
          </a:bodyPr>
          <a:lstStyle/>
          <a:p>
            <a:r>
              <a:rPr lang="en-US" sz="1350" dirty="0"/>
              <a:t>Potential areas of </a:t>
            </a:r>
            <a:r>
              <a:rPr lang="en-US" sz="1350" u="sng" dirty="0"/>
              <a:t>increased</a:t>
            </a:r>
            <a:r>
              <a:rPr lang="en-US" sz="1350" dirty="0"/>
              <a:t> cost</a:t>
            </a:r>
          </a:p>
          <a:p>
            <a:pPr marL="214313" indent="-214313">
              <a:buFont typeface="Arial" panose="020B0604020202020204" pitchFamily="34" charset="0"/>
              <a:buChar char="•"/>
            </a:pPr>
            <a:r>
              <a:rPr lang="en-US" sz="1350" dirty="0"/>
              <a:t>Annual salary increase </a:t>
            </a:r>
          </a:p>
          <a:p>
            <a:pPr marL="214313" indent="-214313">
              <a:buFont typeface="Arial" panose="020B0604020202020204" pitchFamily="34" charset="0"/>
              <a:buChar char="•"/>
            </a:pPr>
            <a:r>
              <a:rPr lang="en-US" sz="1350" dirty="0"/>
              <a:t>Higher healthcare costs</a:t>
            </a:r>
          </a:p>
          <a:p>
            <a:pPr marL="214313" indent="-214313">
              <a:buFont typeface="Arial" panose="020B0604020202020204" pitchFamily="34" charset="0"/>
              <a:buChar char="•"/>
            </a:pPr>
            <a:r>
              <a:rPr lang="en-US" sz="1350" dirty="0"/>
              <a:t>Higher workers compensation costs</a:t>
            </a:r>
          </a:p>
          <a:p>
            <a:pPr marL="214313" indent="-214313">
              <a:buFont typeface="Arial" panose="020B0604020202020204" pitchFamily="34" charset="0"/>
              <a:buChar char="•"/>
            </a:pPr>
            <a:r>
              <a:rPr lang="en-US" sz="1350" dirty="0"/>
              <a:t>Higher match costs</a:t>
            </a:r>
          </a:p>
          <a:p>
            <a:pPr marL="214313" indent="-214313">
              <a:buFont typeface="Arial" panose="020B0604020202020204" pitchFamily="34" charset="0"/>
              <a:buChar char="•"/>
            </a:pPr>
            <a:r>
              <a:rPr lang="en-US" sz="1350" dirty="0"/>
              <a:t>Higher profit sharing costs</a:t>
            </a:r>
          </a:p>
          <a:p>
            <a:pPr marL="214313" indent="-214313">
              <a:buFont typeface="Arial" panose="020B0604020202020204" pitchFamily="34" charset="0"/>
              <a:buChar char="•"/>
            </a:pPr>
            <a:r>
              <a:rPr lang="en-US" sz="1350" dirty="0"/>
              <a:t>More vacation</a:t>
            </a:r>
          </a:p>
          <a:p>
            <a:pPr marL="214313" indent="-214313">
              <a:buFont typeface="Arial" panose="020B0604020202020204" pitchFamily="34" charset="0"/>
              <a:buChar char="•"/>
            </a:pPr>
            <a:r>
              <a:rPr lang="en-US" sz="1350" dirty="0"/>
              <a:t>Increased turnover (log jam)</a:t>
            </a:r>
          </a:p>
          <a:p>
            <a:pPr marL="214313" indent="-214313">
              <a:buFont typeface="Arial" panose="020B0604020202020204" pitchFamily="34" charset="0"/>
              <a:buChar char="•"/>
            </a:pPr>
            <a:r>
              <a:rPr lang="en-US" sz="1350" dirty="0"/>
              <a:t>Potential loss of productivity</a:t>
            </a:r>
          </a:p>
          <a:p>
            <a:pPr marL="214313" indent="-214313">
              <a:buFont typeface="Arial" panose="020B0604020202020204" pitchFamily="34" charset="0"/>
              <a:buChar char="•"/>
            </a:pPr>
            <a:endParaRPr lang="en-US" sz="1350" dirty="0"/>
          </a:p>
        </p:txBody>
      </p:sp>
      <p:sp>
        <p:nvSpPr>
          <p:cNvPr id="8" name="TextBox 7">
            <a:extLst>
              <a:ext uri="{FF2B5EF4-FFF2-40B4-BE49-F238E27FC236}">
                <a16:creationId xmlns:a16="http://schemas.microsoft.com/office/drawing/2014/main" id="{DF8D3898-6F1A-407B-8E5B-FCE742032B56}"/>
              </a:ext>
            </a:extLst>
          </p:cNvPr>
          <p:cNvSpPr txBox="1"/>
          <p:nvPr/>
        </p:nvSpPr>
        <p:spPr>
          <a:xfrm>
            <a:off x="2343150" y="3657601"/>
            <a:ext cx="4486275" cy="507831"/>
          </a:xfrm>
          <a:prstGeom prst="rect">
            <a:avLst/>
          </a:prstGeom>
          <a:noFill/>
        </p:spPr>
        <p:txBody>
          <a:bodyPr wrap="square" rtlCol="0">
            <a:spAutoFit/>
          </a:bodyPr>
          <a:lstStyle/>
          <a:p>
            <a:pPr algn="ctr"/>
            <a:r>
              <a:rPr lang="en-US" sz="1350" dirty="0">
                <a:solidFill>
                  <a:schemeClr val="tx2">
                    <a:lumMod val="50000"/>
                  </a:schemeClr>
                </a:solidFill>
              </a:rPr>
              <a:t>Studies show that the average cost of a worker who delays retirement can equate to $50,000 annually</a:t>
            </a:r>
            <a:r>
              <a:rPr lang="en-US" sz="1350" baseline="30000" dirty="0">
                <a:solidFill>
                  <a:schemeClr val="tx2">
                    <a:lumMod val="50000"/>
                  </a:schemeClr>
                </a:solidFill>
              </a:rPr>
              <a:t>2</a:t>
            </a:r>
            <a:r>
              <a:rPr lang="en-US" sz="1350" dirty="0">
                <a:solidFill>
                  <a:schemeClr val="tx2">
                    <a:lumMod val="50000"/>
                  </a:schemeClr>
                </a:solidFill>
              </a:rPr>
              <a:t>.</a:t>
            </a:r>
          </a:p>
        </p:txBody>
      </p:sp>
      <p:sp>
        <p:nvSpPr>
          <p:cNvPr id="9" name="Rectangle 8">
            <a:extLst>
              <a:ext uri="{FF2B5EF4-FFF2-40B4-BE49-F238E27FC236}">
                <a16:creationId xmlns:a16="http://schemas.microsoft.com/office/drawing/2014/main" id="{F37A7E47-F3D5-4D3F-9D9A-10AB52B16C4B}"/>
              </a:ext>
            </a:extLst>
          </p:cNvPr>
          <p:cNvSpPr/>
          <p:nvPr/>
        </p:nvSpPr>
        <p:spPr>
          <a:xfrm>
            <a:off x="1828800" y="4286250"/>
            <a:ext cx="5486400" cy="438582"/>
          </a:xfrm>
          <a:prstGeom prst="rect">
            <a:avLst/>
          </a:prstGeom>
        </p:spPr>
        <p:txBody>
          <a:bodyPr wrap="square">
            <a:spAutoFit/>
          </a:bodyPr>
          <a:lstStyle/>
          <a:p>
            <a:r>
              <a:rPr lang="en-US" sz="750" baseline="30000" dirty="0">
                <a:latin typeface="Calibri" panose="020F0502020204030204" pitchFamily="34" charset="0"/>
              </a:rPr>
              <a:t>1 </a:t>
            </a:r>
            <a:r>
              <a:rPr lang="en-US" sz="750" dirty="0">
                <a:latin typeface="Calibri" panose="020F0502020204030204" pitchFamily="34" charset="0"/>
              </a:rPr>
              <a:t>Source: </a:t>
            </a:r>
            <a:r>
              <a:rPr lang="en-US" sz="750" dirty="0">
                <a:latin typeface="Calibri" panose="020F0502020204030204" pitchFamily="34" charset="0"/>
                <a:hlinkClick r:id="rId3"/>
              </a:rPr>
              <a:t>https://www.planadviser.com/nearly-three-quarters-boomers-want-delay-retirement/</a:t>
            </a:r>
            <a:r>
              <a:rPr lang="en-US" sz="750" dirty="0">
                <a:latin typeface="Calibri" panose="020F0502020204030204" pitchFamily="34" charset="0"/>
              </a:rPr>
              <a:t>  March 2018</a:t>
            </a:r>
          </a:p>
          <a:p>
            <a:r>
              <a:rPr lang="en-US" sz="750" u="sng" baseline="30000" dirty="0">
                <a:latin typeface="Calibri" panose="020F0502020204030204" pitchFamily="34" charset="0"/>
              </a:rPr>
              <a:t>2</a:t>
            </a:r>
            <a:r>
              <a:rPr lang="en-US" sz="750" u="sng" dirty="0">
                <a:latin typeface="Calibri" panose="020F0502020204030204" pitchFamily="34" charset="0"/>
              </a:rPr>
              <a:t>Source:http://research.prudential.com/documents/rp/SI20_Final_ADA_Cost-of-Delayed_1-4-17.pdf</a:t>
            </a:r>
            <a:r>
              <a:rPr lang="en-US" sz="750" dirty="0">
                <a:latin typeface="Calibri" panose="020F0502020204030204" pitchFamily="34" charset="0"/>
              </a:rPr>
              <a:t>  January 2017</a:t>
            </a:r>
          </a:p>
          <a:p>
            <a:endParaRPr lang="en-US" sz="750" u="sng" dirty="0">
              <a:latin typeface="Calibri" panose="020F0502020204030204" pitchFamily="34" charset="0"/>
            </a:endParaRPr>
          </a:p>
        </p:txBody>
      </p:sp>
    </p:spTree>
    <p:extLst>
      <p:ext uri="{BB962C8B-B14F-4D97-AF65-F5344CB8AC3E}">
        <p14:creationId xmlns:p14="http://schemas.microsoft.com/office/powerpoint/2010/main" val="292851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971550"/>
            <a:ext cx="3371850" cy="2971800"/>
          </a:xfrm>
        </p:spPr>
        <p:txBody>
          <a:bodyPr/>
          <a:lstStyle/>
          <a:p>
            <a:pPr>
              <a:lnSpc>
                <a:spcPct val="100000"/>
              </a:lnSpc>
              <a:spcAft>
                <a:spcPts val="1350"/>
              </a:spcAft>
            </a:pPr>
            <a:r>
              <a:rPr lang="en-US" sz="1350" dirty="0">
                <a:latin typeface="+mn-lt"/>
              </a:rPr>
              <a:t>Are employees retiring on time with adequate savings?  </a:t>
            </a:r>
          </a:p>
          <a:p>
            <a:pPr>
              <a:lnSpc>
                <a:spcPct val="100000"/>
              </a:lnSpc>
              <a:spcAft>
                <a:spcPts val="1350"/>
              </a:spcAft>
            </a:pPr>
            <a:r>
              <a:rPr lang="en-US" sz="1350" dirty="0">
                <a:latin typeface="+mn-lt"/>
              </a:rPr>
              <a:t>Are participants opting out of auto-enrollment and auto-increase?</a:t>
            </a:r>
          </a:p>
          <a:p>
            <a:pPr>
              <a:lnSpc>
                <a:spcPct val="100000"/>
              </a:lnSpc>
              <a:spcAft>
                <a:spcPts val="1350"/>
              </a:spcAft>
            </a:pPr>
            <a:r>
              <a:rPr lang="en-US" sz="1350" dirty="0">
                <a:latin typeface="+mn-lt"/>
              </a:rPr>
              <a:t>Is there a high volume of </a:t>
            </a:r>
            <a:br>
              <a:rPr lang="en-US" sz="1350" dirty="0">
                <a:latin typeface="+mn-lt"/>
              </a:rPr>
            </a:br>
            <a:r>
              <a:rPr lang="en-US" sz="1350" dirty="0">
                <a:latin typeface="+mn-lt"/>
              </a:rPr>
              <a:t>plan-specific Web traffic or calls regarding loans, hardships, or access to money?</a:t>
            </a:r>
          </a:p>
          <a:p>
            <a:pPr>
              <a:lnSpc>
                <a:spcPct val="100000"/>
              </a:lnSpc>
            </a:pPr>
            <a:r>
              <a:rPr lang="en-US" sz="1350" dirty="0">
                <a:latin typeface="+mn-lt"/>
              </a:rPr>
              <a:t>Do you currently offer a High Deductible Health Plan and an HSA?</a:t>
            </a:r>
          </a:p>
        </p:txBody>
      </p:sp>
      <p:sp>
        <p:nvSpPr>
          <p:cNvPr id="88" name="Title 1">
            <a:extLst>
              <a:ext uri="{FF2B5EF4-FFF2-40B4-BE49-F238E27FC236}">
                <a16:creationId xmlns:a16="http://schemas.microsoft.com/office/drawing/2014/main" id="{1CB2B40B-AA62-41FA-9093-D91E57D38181}"/>
              </a:ext>
            </a:extLst>
          </p:cNvPr>
          <p:cNvSpPr txBox="1">
            <a:spLocks/>
          </p:cNvSpPr>
          <p:nvPr/>
        </p:nvSpPr>
        <p:spPr>
          <a:xfrm>
            <a:off x="1245870" y="157733"/>
            <a:ext cx="6229350" cy="356616"/>
          </a:xfrm>
          <a:prstGeom prst="rect">
            <a:avLst/>
          </a:prstGeom>
        </p:spPr>
        <p:txBody>
          <a:bodyPr/>
          <a:lstStyle>
            <a:lvl1pPr algn="l" defTabSz="914400" rtl="0" eaLnBrk="1" latinLnBrk="0" hangingPunct="1">
              <a:spcBef>
                <a:spcPct val="0"/>
              </a:spcBef>
              <a:buNone/>
              <a:defRPr sz="2800" b="1" i="0" kern="1200" cap="none" baseline="0">
                <a:solidFill>
                  <a:srgbClr val="C00000"/>
                </a:solidFill>
                <a:latin typeface="Sabon LT Std" pitchFamily="18" charset="0"/>
                <a:ea typeface="+mj-ea"/>
                <a:cs typeface="+mj-cs"/>
              </a:defRPr>
            </a:lvl1pPr>
          </a:lstStyle>
          <a:p>
            <a:r>
              <a:rPr lang="en-US" sz="2100" b="0" dirty="0">
                <a:latin typeface="+mn-lt"/>
              </a:rPr>
              <a:t>Seeing Potential Warning Signs By Reviewing Plan Data</a:t>
            </a:r>
          </a:p>
        </p:txBody>
      </p:sp>
      <p:pic>
        <p:nvPicPr>
          <p:cNvPr id="5122" name="Picture 2" descr="Investment">
            <a:extLst>
              <a:ext uri="{FF2B5EF4-FFF2-40B4-BE49-F238E27FC236}">
                <a16:creationId xmlns:a16="http://schemas.microsoft.com/office/drawing/2014/main" id="{86106B02-64C2-4C1C-8F01-CE4E54425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990" y="1154430"/>
            <a:ext cx="2976260" cy="26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AB3CC21-F3A6-4274-A306-4736B382C418}"/>
              </a:ext>
            </a:extLst>
          </p:cNvPr>
          <p:cNvSpPr txBox="1">
            <a:spLocks/>
          </p:cNvSpPr>
          <p:nvPr/>
        </p:nvSpPr>
        <p:spPr>
          <a:xfrm>
            <a:off x="1314450" y="1176576"/>
            <a:ext cx="6444853" cy="41148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1950" b="1" dirty="0">
                <a:latin typeface="+mn-lt"/>
                <a:cs typeface="Arial" panose="020B0604020202020204" pitchFamily="34" charset="0"/>
              </a:rPr>
              <a:t>Poll Questions: </a:t>
            </a:r>
          </a:p>
        </p:txBody>
      </p:sp>
      <p:sp>
        <p:nvSpPr>
          <p:cNvPr id="8" name="Rectangle 2">
            <a:extLst>
              <a:ext uri="{FF2B5EF4-FFF2-40B4-BE49-F238E27FC236}">
                <a16:creationId xmlns:a16="http://schemas.microsoft.com/office/drawing/2014/main" id="{66917EC5-22E2-4C21-A51D-D1F6C1A821F4}"/>
              </a:ext>
            </a:extLst>
          </p:cNvPr>
          <p:cNvSpPr txBox="1">
            <a:spLocks noChangeArrowheads="1"/>
          </p:cNvSpPr>
          <p:nvPr/>
        </p:nvSpPr>
        <p:spPr bwMode="auto">
          <a:xfrm>
            <a:off x="1243983" y="157734"/>
            <a:ext cx="6723725" cy="35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00194F"/>
                </a:solidFill>
                <a:latin typeface="+mj-lt"/>
                <a:ea typeface="+mj-ea"/>
                <a:cs typeface="+mj-cs"/>
              </a:defRPr>
            </a:lvl1pPr>
            <a:lvl2pPr algn="l" rtl="0" eaLnBrk="0" fontAlgn="base" hangingPunct="0">
              <a:spcBef>
                <a:spcPct val="0"/>
              </a:spcBef>
              <a:spcAft>
                <a:spcPct val="0"/>
              </a:spcAft>
              <a:defRPr sz="3600">
                <a:solidFill>
                  <a:srgbClr val="00194F"/>
                </a:solidFill>
                <a:latin typeface="Garamond" pitchFamily="18" charset="0"/>
                <a:cs typeface="Arial" charset="0"/>
              </a:defRPr>
            </a:lvl2pPr>
            <a:lvl3pPr algn="l" rtl="0" eaLnBrk="0" fontAlgn="base" hangingPunct="0">
              <a:spcBef>
                <a:spcPct val="0"/>
              </a:spcBef>
              <a:spcAft>
                <a:spcPct val="0"/>
              </a:spcAft>
              <a:defRPr sz="3600">
                <a:solidFill>
                  <a:srgbClr val="00194F"/>
                </a:solidFill>
                <a:latin typeface="Garamond" pitchFamily="18" charset="0"/>
                <a:cs typeface="Arial" charset="0"/>
              </a:defRPr>
            </a:lvl3pPr>
            <a:lvl4pPr algn="l" rtl="0" eaLnBrk="0" fontAlgn="base" hangingPunct="0">
              <a:spcBef>
                <a:spcPct val="0"/>
              </a:spcBef>
              <a:spcAft>
                <a:spcPct val="0"/>
              </a:spcAft>
              <a:defRPr sz="3600">
                <a:solidFill>
                  <a:srgbClr val="00194F"/>
                </a:solidFill>
                <a:latin typeface="Garamond" pitchFamily="18" charset="0"/>
                <a:cs typeface="Arial" charset="0"/>
              </a:defRPr>
            </a:lvl4pPr>
            <a:lvl5pPr algn="l" rtl="0" eaLnBrk="0" fontAlgn="base" hangingPunct="0">
              <a:spcBef>
                <a:spcPct val="0"/>
              </a:spcBef>
              <a:spcAft>
                <a:spcPct val="0"/>
              </a:spcAft>
              <a:defRPr sz="3600">
                <a:solidFill>
                  <a:srgbClr val="00194F"/>
                </a:solidFill>
                <a:latin typeface="Garamond" pitchFamily="18" charset="0"/>
                <a:cs typeface="Arial" charset="0"/>
              </a:defRPr>
            </a:lvl5pPr>
            <a:lvl6pPr marL="457200" algn="l" rtl="0" fontAlgn="base">
              <a:spcBef>
                <a:spcPct val="0"/>
              </a:spcBef>
              <a:spcAft>
                <a:spcPct val="0"/>
              </a:spcAft>
              <a:defRPr sz="3600">
                <a:solidFill>
                  <a:srgbClr val="00194F"/>
                </a:solidFill>
                <a:latin typeface="Garamond" pitchFamily="18" charset="0"/>
                <a:cs typeface="Arial" charset="0"/>
              </a:defRPr>
            </a:lvl6pPr>
            <a:lvl7pPr marL="914400" algn="l" rtl="0" fontAlgn="base">
              <a:spcBef>
                <a:spcPct val="0"/>
              </a:spcBef>
              <a:spcAft>
                <a:spcPct val="0"/>
              </a:spcAft>
              <a:defRPr sz="3600">
                <a:solidFill>
                  <a:srgbClr val="00194F"/>
                </a:solidFill>
                <a:latin typeface="Garamond" pitchFamily="18" charset="0"/>
                <a:cs typeface="Arial" charset="0"/>
              </a:defRPr>
            </a:lvl7pPr>
            <a:lvl8pPr marL="1371600" algn="l" rtl="0" fontAlgn="base">
              <a:spcBef>
                <a:spcPct val="0"/>
              </a:spcBef>
              <a:spcAft>
                <a:spcPct val="0"/>
              </a:spcAft>
              <a:defRPr sz="3600">
                <a:solidFill>
                  <a:srgbClr val="00194F"/>
                </a:solidFill>
                <a:latin typeface="Garamond" pitchFamily="18" charset="0"/>
                <a:cs typeface="Arial" charset="0"/>
              </a:defRPr>
            </a:lvl8pPr>
            <a:lvl9pPr marL="1828800" algn="l" rtl="0" fontAlgn="base">
              <a:spcBef>
                <a:spcPct val="0"/>
              </a:spcBef>
              <a:spcAft>
                <a:spcPct val="0"/>
              </a:spcAft>
              <a:defRPr sz="3600">
                <a:solidFill>
                  <a:srgbClr val="00194F"/>
                </a:solidFill>
                <a:latin typeface="Garamond" pitchFamily="18" charset="0"/>
                <a:cs typeface="Arial" charset="0"/>
              </a:defRPr>
            </a:lvl9pPr>
          </a:lstStyle>
          <a:p>
            <a:pPr eaLnBrk="1" hangingPunct="1"/>
            <a:r>
              <a:rPr lang="en-US" altLang="en-US" sz="2100" dirty="0">
                <a:solidFill>
                  <a:srgbClr val="C00000"/>
                </a:solidFill>
                <a:latin typeface="+mn-lt"/>
                <a:ea typeface="Arial Unicode MS" panose="020B0604020202020204" pitchFamily="34" charset="-128"/>
                <a:cs typeface="Arial Unicode MS" panose="020B0604020202020204" pitchFamily="34" charset="-128"/>
              </a:rPr>
              <a:t>Impact on Health Benefits</a:t>
            </a:r>
          </a:p>
        </p:txBody>
      </p:sp>
      <p:sp>
        <p:nvSpPr>
          <p:cNvPr id="5" name="Content Placeholder 5">
            <a:extLst>
              <a:ext uri="{FF2B5EF4-FFF2-40B4-BE49-F238E27FC236}">
                <a16:creationId xmlns:a16="http://schemas.microsoft.com/office/drawing/2014/main" id="{7FEF043D-5A7B-4D3E-8479-10B63277BF08}"/>
              </a:ext>
            </a:extLst>
          </p:cNvPr>
          <p:cNvSpPr txBox="1">
            <a:spLocks/>
          </p:cNvSpPr>
          <p:nvPr/>
        </p:nvSpPr>
        <p:spPr>
          <a:xfrm>
            <a:off x="1943100" y="1840230"/>
            <a:ext cx="5257800" cy="61722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1800" dirty="0">
                <a:latin typeface="+mn-lt"/>
              </a:rPr>
              <a:t>How many of you offer a High Deductible Healthcare Plan with an HSA?</a:t>
            </a:r>
          </a:p>
          <a:p>
            <a:pPr marL="0" indent="0">
              <a:buNone/>
            </a:pPr>
            <a:endParaRPr lang="en-US" sz="1800" dirty="0">
              <a:latin typeface="+mn-lt"/>
            </a:endParaRPr>
          </a:p>
          <a:p>
            <a:pPr>
              <a:buFont typeface="Wingdings" panose="05000000000000000000" pitchFamily="2" charset="2"/>
              <a:buChar char="v"/>
            </a:pPr>
            <a:r>
              <a:rPr lang="en-US" sz="1800" dirty="0">
                <a:latin typeface="+mn-lt"/>
              </a:rPr>
              <a:t>Do you view the HSA as more of a healthcare or retirement benefit?</a:t>
            </a:r>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1022886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059230" y="1028700"/>
            <a:ext cx="2541721" cy="617220"/>
          </a:xfrm>
          <a:ln w="19050">
            <a:solidFill>
              <a:srgbClr val="C00000"/>
            </a:solidFill>
            <a:prstDash val="sysDot"/>
          </a:ln>
        </p:spPr>
        <p:txBody>
          <a:bodyPr>
            <a:normAutofit/>
          </a:bodyPr>
          <a:lstStyle/>
          <a:p>
            <a:pPr algn="ctr"/>
            <a:r>
              <a:rPr lang="en-US" sz="1500" dirty="0">
                <a:solidFill>
                  <a:schemeClr val="accent1">
                    <a:lumMod val="75000"/>
                  </a:schemeClr>
                </a:solidFill>
              </a:rPr>
              <a:t>Financial Wellness Matters To Employers </a:t>
            </a:r>
          </a:p>
        </p:txBody>
      </p:sp>
      <p:sp>
        <p:nvSpPr>
          <p:cNvPr id="12" name="Text Placeholder 11"/>
          <p:cNvSpPr>
            <a:spLocks noGrp="1"/>
          </p:cNvSpPr>
          <p:nvPr>
            <p:ph type="body" idx="1"/>
          </p:nvPr>
        </p:nvSpPr>
        <p:spPr>
          <a:xfrm>
            <a:off x="4857750" y="1691640"/>
            <a:ext cx="2606040" cy="2194560"/>
          </a:xfrm>
        </p:spPr>
        <p:txBody>
          <a:bodyPr>
            <a:normAutofit/>
          </a:bodyPr>
          <a:lstStyle/>
          <a:p>
            <a:pPr marL="0" indent="0" algn="ctr">
              <a:buNone/>
            </a:pPr>
            <a:r>
              <a:rPr lang="en-US" b="1" dirty="0">
                <a:solidFill>
                  <a:schemeClr val="tx1"/>
                </a:solidFill>
                <a:latin typeface="+mn-lt"/>
              </a:rPr>
              <a:t>Stressed out employees are more prone to health risks.</a:t>
            </a:r>
          </a:p>
          <a:p>
            <a:pPr marL="0" indent="0" algn="ctr">
              <a:buNone/>
            </a:pPr>
            <a:endParaRPr lang="en-US" sz="600" b="1" dirty="0">
              <a:solidFill>
                <a:schemeClr val="tx1"/>
              </a:solidFill>
              <a:latin typeface="+mn-lt"/>
            </a:endParaRPr>
          </a:p>
          <a:p>
            <a:pPr marL="257175" indent="-257175">
              <a:buFont typeface="+mj-lt"/>
              <a:buAutoNum type="arabicPeriod"/>
            </a:pPr>
            <a:r>
              <a:rPr lang="en-US" sz="900" dirty="0">
                <a:solidFill>
                  <a:schemeClr val="tx1"/>
                </a:solidFill>
                <a:latin typeface="+mn-lt"/>
              </a:rPr>
              <a:t>Financial Stress is the #1 cause of stress-related illnesses</a:t>
            </a:r>
            <a:r>
              <a:rPr lang="en-US" sz="900" baseline="30000" dirty="0">
                <a:solidFill>
                  <a:schemeClr val="tx1"/>
                </a:solidFill>
                <a:latin typeface="+mn-lt"/>
              </a:rPr>
              <a:t>1</a:t>
            </a:r>
          </a:p>
          <a:p>
            <a:pPr marL="257175" indent="-257175">
              <a:buFont typeface="+mj-lt"/>
              <a:buAutoNum type="arabicPeriod"/>
            </a:pPr>
            <a:r>
              <a:rPr lang="en-US" sz="900" dirty="0">
                <a:solidFill>
                  <a:schemeClr val="tx1"/>
                </a:solidFill>
                <a:latin typeface="+mn-lt"/>
              </a:rPr>
              <a:t>84%  of employees report having some degree of financial stress</a:t>
            </a:r>
            <a:r>
              <a:rPr lang="en-US" sz="900" baseline="30000" dirty="0">
                <a:solidFill>
                  <a:schemeClr val="tx1"/>
                </a:solidFill>
                <a:latin typeface="+mn-lt"/>
              </a:rPr>
              <a:t>2</a:t>
            </a:r>
          </a:p>
          <a:p>
            <a:pPr marL="257175" indent="-257175">
              <a:buFont typeface="+mj-lt"/>
              <a:buAutoNum type="arabicPeriod"/>
            </a:pPr>
            <a:r>
              <a:rPr lang="en-US" sz="900" dirty="0">
                <a:solidFill>
                  <a:schemeClr val="tx1"/>
                </a:solidFill>
                <a:latin typeface="+mn-lt"/>
              </a:rPr>
              <a:t>24% higher healthcare costs in people who are stressed</a:t>
            </a:r>
            <a:r>
              <a:rPr lang="en-US" sz="900" baseline="30000" dirty="0">
                <a:solidFill>
                  <a:schemeClr val="tx1"/>
                </a:solidFill>
                <a:latin typeface="+mn-lt"/>
              </a:rPr>
              <a:t>3</a:t>
            </a:r>
            <a:endParaRPr lang="en-US" sz="900" dirty="0"/>
          </a:p>
        </p:txBody>
      </p:sp>
      <p:sp>
        <p:nvSpPr>
          <p:cNvPr id="15" name="TextBox 1"/>
          <p:cNvSpPr txBox="1">
            <a:spLocks noChangeArrowheads="1"/>
          </p:cNvSpPr>
          <p:nvPr/>
        </p:nvSpPr>
        <p:spPr bwMode="auto">
          <a:xfrm>
            <a:off x="3992157" y="4572000"/>
            <a:ext cx="3323044" cy="369332"/>
          </a:xfrm>
          <a:prstGeom prst="rect">
            <a:avLst/>
          </a:prstGeom>
          <a:noFill/>
          <a:ln w="9525">
            <a:noFill/>
            <a:miter lim="800000"/>
            <a:headEnd/>
            <a:tailEnd/>
          </a:ln>
        </p:spPr>
        <p:txBody>
          <a:bodyPr wrap="square">
            <a:spAutoFit/>
          </a:bodyPr>
          <a:lstStyle/>
          <a:p>
            <a:pPr marL="85725" indent="-85725" defTabSz="685800">
              <a:defRPr/>
            </a:pPr>
            <a:r>
              <a:rPr lang="en-US" sz="600" i="1" kern="0" dirty="0">
                <a:solidFill>
                  <a:srgbClr val="7F7F7F"/>
                </a:solidFill>
                <a:latin typeface="+mj-lt"/>
              </a:rPr>
              <a:t>1.	Research Works: Partnership for Workplace Mental Health report. Feb 2009.</a:t>
            </a:r>
          </a:p>
          <a:p>
            <a:pPr marL="85725" indent="-85725" defTabSz="685800">
              <a:defRPr/>
            </a:pPr>
            <a:r>
              <a:rPr lang="en-US" sz="600" i="1" kern="0" dirty="0">
                <a:solidFill>
                  <a:srgbClr val="7F7F7F"/>
                </a:solidFill>
                <a:latin typeface="+mj-lt"/>
              </a:rPr>
              <a:t>2.	Q2 Trends in Employee Financial Issues, Financial Finesse, September 2012.</a:t>
            </a:r>
          </a:p>
          <a:p>
            <a:pPr marL="85725" indent="-85725" defTabSz="685800">
              <a:defRPr/>
            </a:pPr>
            <a:r>
              <a:rPr lang="en-US" sz="600" i="1" kern="0" dirty="0">
                <a:solidFill>
                  <a:srgbClr val="7F7F7F"/>
                </a:solidFill>
                <a:latin typeface="+mj-lt"/>
              </a:rPr>
              <a:t>3.	Higher Health Care Costs for Metabolic Syndrome Risk, Disabled World, September 2009.</a:t>
            </a:r>
            <a:endParaRPr lang="en-US" sz="600" i="1" kern="0" dirty="0">
              <a:solidFill>
                <a:srgbClr val="4D4E53"/>
              </a:solidFill>
              <a:latin typeface="+mj-lt"/>
              <a:cs typeface="Arial" pitchFamily="34" charset="0"/>
              <a:sym typeface="Arial" pitchFamily="34" charset="0"/>
            </a:endParaRPr>
          </a:p>
        </p:txBody>
      </p:sp>
      <p:grpSp>
        <p:nvGrpSpPr>
          <p:cNvPr id="1035" name="Group 1034"/>
          <p:cNvGrpSpPr/>
          <p:nvPr/>
        </p:nvGrpSpPr>
        <p:grpSpPr>
          <a:xfrm>
            <a:off x="2252663" y="1745328"/>
            <a:ext cx="1350169" cy="2320528"/>
            <a:chOff x="1479550" y="2087563"/>
            <a:chExt cx="1800225" cy="3094037"/>
          </a:xfrm>
          <a:solidFill>
            <a:srgbClr val="012E57"/>
          </a:solidFill>
        </p:grpSpPr>
        <p:sp>
          <p:nvSpPr>
            <p:cNvPr id="1032" name="Freeform 26"/>
            <p:cNvSpPr>
              <a:spLocks/>
            </p:cNvSpPr>
            <p:nvPr/>
          </p:nvSpPr>
          <p:spPr bwMode="auto">
            <a:xfrm>
              <a:off x="1677988" y="3817938"/>
              <a:ext cx="298450" cy="1363662"/>
            </a:xfrm>
            <a:custGeom>
              <a:avLst/>
              <a:gdLst>
                <a:gd name="T0" fmla="*/ 8 w 188"/>
                <a:gd name="T1" fmla="*/ 816 h 859"/>
                <a:gd name="T2" fmla="*/ 30 w 188"/>
                <a:gd name="T3" fmla="*/ 859 h 859"/>
                <a:gd name="T4" fmla="*/ 54 w 188"/>
                <a:gd name="T5" fmla="*/ 756 h 859"/>
                <a:gd name="T6" fmla="*/ 80 w 188"/>
                <a:gd name="T7" fmla="*/ 639 h 859"/>
                <a:gd name="T8" fmla="*/ 89 w 188"/>
                <a:gd name="T9" fmla="*/ 588 h 859"/>
                <a:gd name="T10" fmla="*/ 89 w 188"/>
                <a:gd name="T11" fmla="*/ 480 h 859"/>
                <a:gd name="T12" fmla="*/ 84 w 188"/>
                <a:gd name="T13" fmla="*/ 369 h 859"/>
                <a:gd name="T14" fmla="*/ 88 w 188"/>
                <a:gd name="T15" fmla="*/ 329 h 859"/>
                <a:gd name="T16" fmla="*/ 99 w 188"/>
                <a:gd name="T17" fmla="*/ 296 h 859"/>
                <a:gd name="T18" fmla="*/ 114 w 188"/>
                <a:gd name="T19" fmla="*/ 230 h 859"/>
                <a:gd name="T20" fmla="*/ 121 w 188"/>
                <a:gd name="T21" fmla="*/ 160 h 859"/>
                <a:gd name="T22" fmla="*/ 126 w 188"/>
                <a:gd name="T23" fmla="*/ 104 h 859"/>
                <a:gd name="T24" fmla="*/ 132 w 188"/>
                <a:gd name="T25" fmla="*/ 154 h 859"/>
                <a:gd name="T26" fmla="*/ 143 w 188"/>
                <a:gd name="T27" fmla="*/ 202 h 859"/>
                <a:gd name="T28" fmla="*/ 154 w 188"/>
                <a:gd name="T29" fmla="*/ 246 h 859"/>
                <a:gd name="T30" fmla="*/ 157 w 188"/>
                <a:gd name="T31" fmla="*/ 333 h 859"/>
                <a:gd name="T32" fmla="*/ 145 w 188"/>
                <a:gd name="T33" fmla="*/ 435 h 859"/>
                <a:gd name="T34" fmla="*/ 133 w 188"/>
                <a:gd name="T35" fmla="*/ 487 h 859"/>
                <a:gd name="T36" fmla="*/ 95 w 188"/>
                <a:gd name="T37" fmla="*/ 742 h 859"/>
                <a:gd name="T38" fmla="*/ 112 w 188"/>
                <a:gd name="T39" fmla="*/ 859 h 859"/>
                <a:gd name="T40" fmla="*/ 157 w 188"/>
                <a:gd name="T41" fmla="*/ 530 h 859"/>
                <a:gd name="T42" fmla="*/ 168 w 188"/>
                <a:gd name="T43" fmla="*/ 469 h 859"/>
                <a:gd name="T44" fmla="*/ 184 w 188"/>
                <a:gd name="T45" fmla="*/ 376 h 859"/>
                <a:gd name="T46" fmla="*/ 188 w 188"/>
                <a:gd name="T47" fmla="*/ 280 h 859"/>
                <a:gd name="T48" fmla="*/ 182 w 188"/>
                <a:gd name="T49" fmla="*/ 225 h 859"/>
                <a:gd name="T50" fmla="*/ 172 w 188"/>
                <a:gd name="T51" fmla="*/ 192 h 859"/>
                <a:gd name="T52" fmla="*/ 159 w 188"/>
                <a:gd name="T53" fmla="*/ 138 h 859"/>
                <a:gd name="T54" fmla="*/ 155 w 188"/>
                <a:gd name="T55" fmla="*/ 51 h 859"/>
                <a:gd name="T56" fmla="*/ 154 w 188"/>
                <a:gd name="T57" fmla="*/ 19 h 859"/>
                <a:gd name="T58" fmla="*/ 147 w 188"/>
                <a:gd name="T59" fmla="*/ 2 h 859"/>
                <a:gd name="T60" fmla="*/ 137 w 188"/>
                <a:gd name="T61" fmla="*/ 0 h 859"/>
                <a:gd name="T62" fmla="*/ 126 w 188"/>
                <a:gd name="T63" fmla="*/ 4 h 859"/>
                <a:gd name="T64" fmla="*/ 116 w 188"/>
                <a:gd name="T65" fmla="*/ 18 h 859"/>
                <a:gd name="T66" fmla="*/ 100 w 188"/>
                <a:gd name="T67" fmla="*/ 72 h 859"/>
                <a:gd name="T68" fmla="*/ 91 w 188"/>
                <a:gd name="T69" fmla="*/ 139 h 859"/>
                <a:gd name="T70" fmla="*/ 89 w 188"/>
                <a:gd name="T71" fmla="*/ 180 h 859"/>
                <a:gd name="T72" fmla="*/ 80 w 188"/>
                <a:gd name="T73" fmla="*/ 246 h 859"/>
                <a:gd name="T74" fmla="*/ 64 w 188"/>
                <a:gd name="T75" fmla="*/ 302 h 859"/>
                <a:gd name="T76" fmla="*/ 58 w 188"/>
                <a:gd name="T77" fmla="*/ 323 h 859"/>
                <a:gd name="T78" fmla="*/ 55 w 188"/>
                <a:gd name="T79" fmla="*/ 393 h 859"/>
                <a:gd name="T80" fmla="*/ 59 w 188"/>
                <a:gd name="T81" fmla="*/ 481 h 859"/>
                <a:gd name="T82" fmla="*/ 59 w 188"/>
                <a:gd name="T83" fmla="*/ 584 h 859"/>
                <a:gd name="T84" fmla="*/ 51 w 188"/>
                <a:gd name="T85" fmla="*/ 634 h 859"/>
                <a:gd name="T86" fmla="*/ 24 w 188"/>
                <a:gd name="T87" fmla="*/ 74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859">
                  <a:moveTo>
                    <a:pt x="24" y="748"/>
                  </a:moveTo>
                  <a:lnTo>
                    <a:pt x="24" y="748"/>
                  </a:lnTo>
                  <a:lnTo>
                    <a:pt x="8" y="816"/>
                  </a:lnTo>
                  <a:lnTo>
                    <a:pt x="3" y="841"/>
                  </a:lnTo>
                  <a:lnTo>
                    <a:pt x="0" y="859"/>
                  </a:lnTo>
                  <a:lnTo>
                    <a:pt x="30" y="859"/>
                  </a:lnTo>
                  <a:lnTo>
                    <a:pt x="30" y="859"/>
                  </a:lnTo>
                  <a:lnTo>
                    <a:pt x="39" y="814"/>
                  </a:lnTo>
                  <a:lnTo>
                    <a:pt x="54" y="756"/>
                  </a:lnTo>
                  <a:lnTo>
                    <a:pt x="54" y="756"/>
                  </a:lnTo>
                  <a:lnTo>
                    <a:pt x="72" y="677"/>
                  </a:lnTo>
                  <a:lnTo>
                    <a:pt x="80" y="639"/>
                  </a:lnTo>
                  <a:lnTo>
                    <a:pt x="87" y="606"/>
                  </a:lnTo>
                  <a:lnTo>
                    <a:pt x="87" y="606"/>
                  </a:lnTo>
                  <a:lnTo>
                    <a:pt x="89" y="588"/>
                  </a:lnTo>
                  <a:lnTo>
                    <a:pt x="91" y="568"/>
                  </a:lnTo>
                  <a:lnTo>
                    <a:pt x="92" y="526"/>
                  </a:lnTo>
                  <a:lnTo>
                    <a:pt x="89" y="480"/>
                  </a:lnTo>
                  <a:lnTo>
                    <a:pt x="88" y="435"/>
                  </a:lnTo>
                  <a:lnTo>
                    <a:pt x="88" y="435"/>
                  </a:lnTo>
                  <a:lnTo>
                    <a:pt x="84" y="369"/>
                  </a:lnTo>
                  <a:lnTo>
                    <a:pt x="85" y="344"/>
                  </a:lnTo>
                  <a:lnTo>
                    <a:pt x="85" y="335"/>
                  </a:lnTo>
                  <a:lnTo>
                    <a:pt x="88" y="329"/>
                  </a:lnTo>
                  <a:lnTo>
                    <a:pt x="88" y="329"/>
                  </a:lnTo>
                  <a:lnTo>
                    <a:pt x="93" y="314"/>
                  </a:lnTo>
                  <a:lnTo>
                    <a:pt x="99" y="296"/>
                  </a:lnTo>
                  <a:lnTo>
                    <a:pt x="105" y="276"/>
                  </a:lnTo>
                  <a:lnTo>
                    <a:pt x="109" y="254"/>
                  </a:lnTo>
                  <a:lnTo>
                    <a:pt x="114" y="230"/>
                  </a:lnTo>
                  <a:lnTo>
                    <a:pt x="117" y="206"/>
                  </a:lnTo>
                  <a:lnTo>
                    <a:pt x="120" y="183"/>
                  </a:lnTo>
                  <a:lnTo>
                    <a:pt x="121" y="160"/>
                  </a:lnTo>
                  <a:lnTo>
                    <a:pt x="121" y="160"/>
                  </a:lnTo>
                  <a:lnTo>
                    <a:pt x="122" y="133"/>
                  </a:lnTo>
                  <a:lnTo>
                    <a:pt x="126" y="104"/>
                  </a:lnTo>
                  <a:lnTo>
                    <a:pt x="126" y="104"/>
                  </a:lnTo>
                  <a:lnTo>
                    <a:pt x="128" y="129"/>
                  </a:lnTo>
                  <a:lnTo>
                    <a:pt x="132" y="154"/>
                  </a:lnTo>
                  <a:lnTo>
                    <a:pt x="137" y="179"/>
                  </a:lnTo>
                  <a:lnTo>
                    <a:pt x="143" y="202"/>
                  </a:lnTo>
                  <a:lnTo>
                    <a:pt x="143" y="202"/>
                  </a:lnTo>
                  <a:lnTo>
                    <a:pt x="149" y="215"/>
                  </a:lnTo>
                  <a:lnTo>
                    <a:pt x="151" y="230"/>
                  </a:lnTo>
                  <a:lnTo>
                    <a:pt x="154" y="246"/>
                  </a:lnTo>
                  <a:lnTo>
                    <a:pt x="157" y="263"/>
                  </a:lnTo>
                  <a:lnTo>
                    <a:pt x="158" y="297"/>
                  </a:lnTo>
                  <a:lnTo>
                    <a:pt x="157" y="333"/>
                  </a:lnTo>
                  <a:lnTo>
                    <a:pt x="154" y="369"/>
                  </a:lnTo>
                  <a:lnTo>
                    <a:pt x="150" y="404"/>
                  </a:lnTo>
                  <a:lnTo>
                    <a:pt x="145" y="435"/>
                  </a:lnTo>
                  <a:lnTo>
                    <a:pt x="138" y="463"/>
                  </a:lnTo>
                  <a:lnTo>
                    <a:pt x="138" y="463"/>
                  </a:lnTo>
                  <a:lnTo>
                    <a:pt x="133" y="487"/>
                  </a:lnTo>
                  <a:lnTo>
                    <a:pt x="126" y="523"/>
                  </a:lnTo>
                  <a:lnTo>
                    <a:pt x="110" y="623"/>
                  </a:lnTo>
                  <a:lnTo>
                    <a:pt x="95" y="742"/>
                  </a:lnTo>
                  <a:lnTo>
                    <a:pt x="80" y="859"/>
                  </a:lnTo>
                  <a:lnTo>
                    <a:pt x="112" y="859"/>
                  </a:lnTo>
                  <a:lnTo>
                    <a:pt x="112" y="859"/>
                  </a:lnTo>
                  <a:lnTo>
                    <a:pt x="125" y="745"/>
                  </a:lnTo>
                  <a:lnTo>
                    <a:pt x="141" y="627"/>
                  </a:lnTo>
                  <a:lnTo>
                    <a:pt x="157" y="530"/>
                  </a:lnTo>
                  <a:lnTo>
                    <a:pt x="163" y="493"/>
                  </a:lnTo>
                  <a:lnTo>
                    <a:pt x="168" y="469"/>
                  </a:lnTo>
                  <a:lnTo>
                    <a:pt x="168" y="469"/>
                  </a:lnTo>
                  <a:lnTo>
                    <a:pt x="174" y="444"/>
                  </a:lnTo>
                  <a:lnTo>
                    <a:pt x="179" y="412"/>
                  </a:lnTo>
                  <a:lnTo>
                    <a:pt x="184" y="376"/>
                  </a:lnTo>
                  <a:lnTo>
                    <a:pt x="187" y="338"/>
                  </a:lnTo>
                  <a:lnTo>
                    <a:pt x="188" y="298"/>
                  </a:lnTo>
                  <a:lnTo>
                    <a:pt x="188" y="280"/>
                  </a:lnTo>
                  <a:lnTo>
                    <a:pt x="187" y="260"/>
                  </a:lnTo>
                  <a:lnTo>
                    <a:pt x="184" y="242"/>
                  </a:lnTo>
                  <a:lnTo>
                    <a:pt x="182" y="225"/>
                  </a:lnTo>
                  <a:lnTo>
                    <a:pt x="178" y="208"/>
                  </a:lnTo>
                  <a:lnTo>
                    <a:pt x="172" y="192"/>
                  </a:lnTo>
                  <a:lnTo>
                    <a:pt x="172" y="192"/>
                  </a:lnTo>
                  <a:lnTo>
                    <a:pt x="167" y="175"/>
                  </a:lnTo>
                  <a:lnTo>
                    <a:pt x="163" y="156"/>
                  </a:lnTo>
                  <a:lnTo>
                    <a:pt x="159" y="138"/>
                  </a:lnTo>
                  <a:lnTo>
                    <a:pt x="158" y="118"/>
                  </a:lnTo>
                  <a:lnTo>
                    <a:pt x="155" y="81"/>
                  </a:lnTo>
                  <a:lnTo>
                    <a:pt x="155" y="51"/>
                  </a:lnTo>
                  <a:lnTo>
                    <a:pt x="155" y="51"/>
                  </a:lnTo>
                  <a:lnTo>
                    <a:pt x="155" y="29"/>
                  </a:lnTo>
                  <a:lnTo>
                    <a:pt x="154" y="19"/>
                  </a:lnTo>
                  <a:lnTo>
                    <a:pt x="153" y="11"/>
                  </a:lnTo>
                  <a:lnTo>
                    <a:pt x="150" y="6"/>
                  </a:lnTo>
                  <a:lnTo>
                    <a:pt x="147" y="2"/>
                  </a:lnTo>
                  <a:lnTo>
                    <a:pt x="142" y="0"/>
                  </a:lnTo>
                  <a:lnTo>
                    <a:pt x="137" y="0"/>
                  </a:lnTo>
                  <a:lnTo>
                    <a:pt x="137" y="0"/>
                  </a:lnTo>
                  <a:lnTo>
                    <a:pt x="133" y="0"/>
                  </a:lnTo>
                  <a:lnTo>
                    <a:pt x="130" y="1"/>
                  </a:lnTo>
                  <a:lnTo>
                    <a:pt x="126" y="4"/>
                  </a:lnTo>
                  <a:lnTo>
                    <a:pt x="122" y="8"/>
                  </a:lnTo>
                  <a:lnTo>
                    <a:pt x="122" y="8"/>
                  </a:lnTo>
                  <a:lnTo>
                    <a:pt x="116" y="18"/>
                  </a:lnTo>
                  <a:lnTo>
                    <a:pt x="110" y="33"/>
                  </a:lnTo>
                  <a:lnTo>
                    <a:pt x="105" y="51"/>
                  </a:lnTo>
                  <a:lnTo>
                    <a:pt x="100" y="72"/>
                  </a:lnTo>
                  <a:lnTo>
                    <a:pt x="96" y="94"/>
                  </a:lnTo>
                  <a:lnTo>
                    <a:pt x="93" y="117"/>
                  </a:lnTo>
                  <a:lnTo>
                    <a:pt x="91" y="139"/>
                  </a:lnTo>
                  <a:lnTo>
                    <a:pt x="91" y="160"/>
                  </a:lnTo>
                  <a:lnTo>
                    <a:pt x="91" y="160"/>
                  </a:lnTo>
                  <a:lnTo>
                    <a:pt x="89" y="180"/>
                  </a:lnTo>
                  <a:lnTo>
                    <a:pt x="87" y="202"/>
                  </a:lnTo>
                  <a:lnTo>
                    <a:pt x="84" y="225"/>
                  </a:lnTo>
                  <a:lnTo>
                    <a:pt x="80" y="246"/>
                  </a:lnTo>
                  <a:lnTo>
                    <a:pt x="75" y="267"/>
                  </a:lnTo>
                  <a:lnTo>
                    <a:pt x="70" y="287"/>
                  </a:lnTo>
                  <a:lnTo>
                    <a:pt x="64" y="302"/>
                  </a:lnTo>
                  <a:lnTo>
                    <a:pt x="59" y="317"/>
                  </a:lnTo>
                  <a:lnTo>
                    <a:pt x="59" y="317"/>
                  </a:lnTo>
                  <a:lnTo>
                    <a:pt x="58" y="323"/>
                  </a:lnTo>
                  <a:lnTo>
                    <a:pt x="55" y="334"/>
                  </a:lnTo>
                  <a:lnTo>
                    <a:pt x="54" y="359"/>
                  </a:lnTo>
                  <a:lnTo>
                    <a:pt x="55" y="393"/>
                  </a:lnTo>
                  <a:lnTo>
                    <a:pt x="58" y="437"/>
                  </a:lnTo>
                  <a:lnTo>
                    <a:pt x="58" y="437"/>
                  </a:lnTo>
                  <a:lnTo>
                    <a:pt x="59" y="481"/>
                  </a:lnTo>
                  <a:lnTo>
                    <a:pt x="60" y="525"/>
                  </a:lnTo>
                  <a:lnTo>
                    <a:pt x="60" y="566"/>
                  </a:lnTo>
                  <a:lnTo>
                    <a:pt x="59" y="584"/>
                  </a:lnTo>
                  <a:lnTo>
                    <a:pt x="57" y="601"/>
                  </a:lnTo>
                  <a:lnTo>
                    <a:pt x="57" y="601"/>
                  </a:lnTo>
                  <a:lnTo>
                    <a:pt x="51" y="634"/>
                  </a:lnTo>
                  <a:lnTo>
                    <a:pt x="42" y="671"/>
                  </a:lnTo>
                  <a:lnTo>
                    <a:pt x="24" y="748"/>
                  </a:lnTo>
                  <a:lnTo>
                    <a:pt x="24" y="7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1033" name="Freeform 27"/>
            <p:cNvSpPr>
              <a:spLocks/>
            </p:cNvSpPr>
            <p:nvPr/>
          </p:nvSpPr>
          <p:spPr bwMode="auto">
            <a:xfrm>
              <a:off x="1479550" y="2087563"/>
              <a:ext cx="1800225" cy="3094037"/>
            </a:xfrm>
            <a:custGeom>
              <a:avLst/>
              <a:gdLst>
                <a:gd name="T0" fmla="*/ 42 w 1134"/>
                <a:gd name="T1" fmla="*/ 1717 h 1949"/>
                <a:gd name="T2" fmla="*/ 47 w 1134"/>
                <a:gd name="T3" fmla="*/ 1384 h 1949"/>
                <a:gd name="T4" fmla="*/ 41 w 1134"/>
                <a:gd name="T5" fmla="*/ 1171 h 1949"/>
                <a:gd name="T6" fmla="*/ 63 w 1134"/>
                <a:gd name="T7" fmla="*/ 988 h 1949"/>
                <a:gd name="T8" fmla="*/ 96 w 1134"/>
                <a:gd name="T9" fmla="*/ 800 h 1949"/>
                <a:gd name="T10" fmla="*/ 199 w 1134"/>
                <a:gd name="T11" fmla="*/ 708 h 1949"/>
                <a:gd name="T12" fmla="*/ 295 w 1134"/>
                <a:gd name="T13" fmla="*/ 691 h 1949"/>
                <a:gd name="T14" fmla="*/ 453 w 1134"/>
                <a:gd name="T15" fmla="*/ 612 h 1949"/>
                <a:gd name="T16" fmla="*/ 454 w 1134"/>
                <a:gd name="T17" fmla="*/ 459 h 1949"/>
                <a:gd name="T18" fmla="*/ 422 w 1134"/>
                <a:gd name="T19" fmla="*/ 368 h 1949"/>
                <a:gd name="T20" fmla="*/ 399 w 1134"/>
                <a:gd name="T21" fmla="*/ 357 h 1949"/>
                <a:gd name="T22" fmla="*/ 400 w 1134"/>
                <a:gd name="T23" fmla="*/ 276 h 1949"/>
                <a:gd name="T24" fmla="*/ 408 w 1134"/>
                <a:gd name="T25" fmla="*/ 241 h 1949"/>
                <a:gd name="T26" fmla="*/ 424 w 1134"/>
                <a:gd name="T27" fmla="*/ 92 h 1949"/>
                <a:gd name="T28" fmla="*/ 545 w 1134"/>
                <a:gd name="T29" fmla="*/ 32 h 1949"/>
                <a:gd name="T30" fmla="*/ 684 w 1134"/>
                <a:gd name="T31" fmla="*/ 64 h 1949"/>
                <a:gd name="T32" fmla="*/ 729 w 1134"/>
                <a:gd name="T33" fmla="*/ 168 h 1949"/>
                <a:gd name="T34" fmla="*/ 727 w 1134"/>
                <a:gd name="T35" fmla="*/ 272 h 1949"/>
                <a:gd name="T36" fmla="*/ 743 w 1134"/>
                <a:gd name="T37" fmla="*/ 293 h 1949"/>
                <a:gd name="T38" fmla="*/ 716 w 1134"/>
                <a:gd name="T39" fmla="*/ 359 h 1949"/>
                <a:gd name="T40" fmla="*/ 688 w 1134"/>
                <a:gd name="T41" fmla="*/ 450 h 1949"/>
                <a:gd name="T42" fmla="*/ 672 w 1134"/>
                <a:gd name="T43" fmla="*/ 563 h 1949"/>
                <a:gd name="T44" fmla="*/ 734 w 1134"/>
                <a:gd name="T45" fmla="*/ 650 h 1949"/>
                <a:gd name="T46" fmla="*/ 872 w 1134"/>
                <a:gd name="T47" fmla="*/ 694 h 1949"/>
                <a:gd name="T48" fmla="*/ 1016 w 1134"/>
                <a:gd name="T49" fmla="*/ 763 h 1949"/>
                <a:gd name="T50" fmla="*/ 1068 w 1134"/>
                <a:gd name="T51" fmla="*/ 944 h 1949"/>
                <a:gd name="T52" fmla="*/ 1089 w 1134"/>
                <a:gd name="T53" fmla="*/ 1066 h 1949"/>
                <a:gd name="T54" fmla="*/ 1084 w 1134"/>
                <a:gd name="T55" fmla="*/ 1330 h 1949"/>
                <a:gd name="T56" fmla="*/ 1104 w 1134"/>
                <a:gd name="T57" fmla="*/ 1459 h 1949"/>
                <a:gd name="T58" fmla="*/ 1113 w 1134"/>
                <a:gd name="T59" fmla="*/ 1949 h 1949"/>
                <a:gd name="T60" fmla="*/ 1134 w 1134"/>
                <a:gd name="T61" fmla="*/ 1479 h 1949"/>
                <a:gd name="T62" fmla="*/ 1116 w 1134"/>
                <a:gd name="T63" fmla="*/ 1366 h 1949"/>
                <a:gd name="T64" fmla="*/ 1123 w 1134"/>
                <a:gd name="T65" fmla="*/ 1125 h 1949"/>
                <a:gd name="T66" fmla="*/ 1100 w 1134"/>
                <a:gd name="T67" fmla="*/ 963 h 1949"/>
                <a:gd name="T68" fmla="*/ 1052 w 1134"/>
                <a:gd name="T69" fmla="*/ 762 h 1949"/>
                <a:gd name="T70" fmla="*/ 933 w 1134"/>
                <a:gd name="T71" fmla="*/ 675 h 1949"/>
                <a:gd name="T72" fmla="*/ 742 w 1134"/>
                <a:gd name="T73" fmla="*/ 620 h 1949"/>
                <a:gd name="T74" fmla="*/ 703 w 1134"/>
                <a:gd name="T75" fmla="*/ 517 h 1949"/>
                <a:gd name="T76" fmla="*/ 741 w 1134"/>
                <a:gd name="T77" fmla="*/ 392 h 1949"/>
                <a:gd name="T78" fmla="*/ 768 w 1134"/>
                <a:gd name="T79" fmla="*/ 343 h 1949"/>
                <a:gd name="T80" fmla="*/ 762 w 1134"/>
                <a:gd name="T81" fmla="*/ 251 h 1949"/>
                <a:gd name="T82" fmla="*/ 746 w 1134"/>
                <a:gd name="T83" fmla="*/ 97 h 1949"/>
                <a:gd name="T84" fmla="*/ 670 w 1134"/>
                <a:gd name="T85" fmla="*/ 20 h 1949"/>
                <a:gd name="T86" fmla="*/ 538 w 1134"/>
                <a:gd name="T87" fmla="*/ 1 h 1949"/>
                <a:gd name="T88" fmla="*/ 407 w 1134"/>
                <a:gd name="T89" fmla="*/ 63 h 1949"/>
                <a:gd name="T90" fmla="*/ 374 w 1134"/>
                <a:gd name="T91" fmla="*/ 191 h 1949"/>
                <a:gd name="T92" fmla="*/ 362 w 1134"/>
                <a:gd name="T93" fmla="*/ 268 h 1949"/>
                <a:gd name="T94" fmla="*/ 383 w 1134"/>
                <a:gd name="T95" fmla="*/ 387 h 1949"/>
                <a:gd name="T96" fmla="*/ 416 w 1134"/>
                <a:gd name="T97" fmla="*/ 459 h 1949"/>
                <a:gd name="T98" fmla="*/ 424 w 1134"/>
                <a:gd name="T99" fmla="*/ 600 h 1949"/>
                <a:gd name="T100" fmla="*/ 276 w 1134"/>
                <a:gd name="T101" fmla="*/ 662 h 1949"/>
                <a:gd name="T102" fmla="*/ 121 w 1134"/>
                <a:gd name="T103" fmla="*/ 717 h 1949"/>
                <a:gd name="T104" fmla="*/ 41 w 1134"/>
                <a:gd name="T105" fmla="*/ 879 h 1949"/>
                <a:gd name="T106" fmla="*/ 21 w 1134"/>
                <a:gd name="T107" fmla="*/ 1025 h 1949"/>
                <a:gd name="T108" fmla="*/ 17 w 1134"/>
                <a:gd name="T109" fmla="*/ 1319 h 1949"/>
                <a:gd name="T110" fmla="*/ 4 w 1134"/>
                <a:gd name="T111" fmla="*/ 1436 h 1949"/>
                <a:gd name="T112" fmla="*/ 18 w 1134"/>
                <a:gd name="T113" fmla="*/ 1861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4" h="1949">
                  <a:moveTo>
                    <a:pt x="21" y="1946"/>
                  </a:moveTo>
                  <a:lnTo>
                    <a:pt x="21" y="1946"/>
                  </a:lnTo>
                  <a:lnTo>
                    <a:pt x="21" y="1949"/>
                  </a:lnTo>
                  <a:lnTo>
                    <a:pt x="51" y="1949"/>
                  </a:lnTo>
                  <a:lnTo>
                    <a:pt x="51" y="1949"/>
                  </a:lnTo>
                  <a:lnTo>
                    <a:pt x="51" y="1916"/>
                  </a:lnTo>
                  <a:lnTo>
                    <a:pt x="50" y="1863"/>
                  </a:lnTo>
                  <a:lnTo>
                    <a:pt x="42" y="1717"/>
                  </a:lnTo>
                  <a:lnTo>
                    <a:pt x="42" y="1717"/>
                  </a:lnTo>
                  <a:lnTo>
                    <a:pt x="33" y="1549"/>
                  </a:lnTo>
                  <a:lnTo>
                    <a:pt x="30" y="1483"/>
                  </a:lnTo>
                  <a:lnTo>
                    <a:pt x="30" y="1459"/>
                  </a:lnTo>
                  <a:lnTo>
                    <a:pt x="32" y="1448"/>
                  </a:lnTo>
                  <a:lnTo>
                    <a:pt x="32" y="1448"/>
                  </a:lnTo>
                  <a:lnTo>
                    <a:pt x="37" y="1434"/>
                  </a:lnTo>
                  <a:lnTo>
                    <a:pt x="41" y="1419"/>
                  </a:lnTo>
                  <a:lnTo>
                    <a:pt x="45" y="1403"/>
                  </a:lnTo>
                  <a:lnTo>
                    <a:pt x="47" y="1384"/>
                  </a:lnTo>
                  <a:lnTo>
                    <a:pt x="49" y="1366"/>
                  </a:lnTo>
                  <a:lnTo>
                    <a:pt x="50" y="1348"/>
                  </a:lnTo>
                  <a:lnTo>
                    <a:pt x="50" y="1329"/>
                  </a:lnTo>
                  <a:lnTo>
                    <a:pt x="47" y="1312"/>
                  </a:lnTo>
                  <a:lnTo>
                    <a:pt x="47" y="1312"/>
                  </a:lnTo>
                  <a:lnTo>
                    <a:pt x="45" y="1291"/>
                  </a:lnTo>
                  <a:lnTo>
                    <a:pt x="42" y="1257"/>
                  </a:lnTo>
                  <a:lnTo>
                    <a:pt x="41" y="1216"/>
                  </a:lnTo>
                  <a:lnTo>
                    <a:pt x="41" y="1171"/>
                  </a:lnTo>
                  <a:lnTo>
                    <a:pt x="41" y="1126"/>
                  </a:lnTo>
                  <a:lnTo>
                    <a:pt x="43" y="1084"/>
                  </a:lnTo>
                  <a:lnTo>
                    <a:pt x="45" y="1066"/>
                  </a:lnTo>
                  <a:lnTo>
                    <a:pt x="47" y="1050"/>
                  </a:lnTo>
                  <a:lnTo>
                    <a:pt x="50" y="1036"/>
                  </a:lnTo>
                  <a:lnTo>
                    <a:pt x="54" y="1025"/>
                  </a:lnTo>
                  <a:lnTo>
                    <a:pt x="54" y="1025"/>
                  </a:lnTo>
                  <a:lnTo>
                    <a:pt x="59" y="1007"/>
                  </a:lnTo>
                  <a:lnTo>
                    <a:pt x="63" y="988"/>
                  </a:lnTo>
                  <a:lnTo>
                    <a:pt x="64" y="966"/>
                  </a:lnTo>
                  <a:lnTo>
                    <a:pt x="66" y="944"/>
                  </a:lnTo>
                  <a:lnTo>
                    <a:pt x="66" y="944"/>
                  </a:lnTo>
                  <a:lnTo>
                    <a:pt x="68" y="904"/>
                  </a:lnTo>
                  <a:lnTo>
                    <a:pt x="71" y="884"/>
                  </a:lnTo>
                  <a:lnTo>
                    <a:pt x="75" y="863"/>
                  </a:lnTo>
                  <a:lnTo>
                    <a:pt x="80" y="842"/>
                  </a:lnTo>
                  <a:lnTo>
                    <a:pt x="87" y="821"/>
                  </a:lnTo>
                  <a:lnTo>
                    <a:pt x="96" y="800"/>
                  </a:lnTo>
                  <a:lnTo>
                    <a:pt x="108" y="778"/>
                  </a:lnTo>
                  <a:lnTo>
                    <a:pt x="108" y="778"/>
                  </a:lnTo>
                  <a:lnTo>
                    <a:pt x="118" y="763"/>
                  </a:lnTo>
                  <a:lnTo>
                    <a:pt x="130" y="750"/>
                  </a:lnTo>
                  <a:lnTo>
                    <a:pt x="142" y="740"/>
                  </a:lnTo>
                  <a:lnTo>
                    <a:pt x="155" y="729"/>
                  </a:lnTo>
                  <a:lnTo>
                    <a:pt x="170" y="721"/>
                  </a:lnTo>
                  <a:lnTo>
                    <a:pt x="184" y="715"/>
                  </a:lnTo>
                  <a:lnTo>
                    <a:pt x="199" y="708"/>
                  </a:lnTo>
                  <a:lnTo>
                    <a:pt x="213" y="704"/>
                  </a:lnTo>
                  <a:lnTo>
                    <a:pt x="239" y="697"/>
                  </a:lnTo>
                  <a:lnTo>
                    <a:pt x="262" y="694"/>
                  </a:lnTo>
                  <a:lnTo>
                    <a:pt x="279" y="692"/>
                  </a:lnTo>
                  <a:lnTo>
                    <a:pt x="288" y="692"/>
                  </a:lnTo>
                  <a:lnTo>
                    <a:pt x="289" y="692"/>
                  </a:lnTo>
                  <a:lnTo>
                    <a:pt x="289" y="692"/>
                  </a:lnTo>
                  <a:lnTo>
                    <a:pt x="295" y="691"/>
                  </a:lnTo>
                  <a:lnTo>
                    <a:pt x="295" y="691"/>
                  </a:lnTo>
                  <a:lnTo>
                    <a:pt x="330" y="679"/>
                  </a:lnTo>
                  <a:lnTo>
                    <a:pt x="376" y="661"/>
                  </a:lnTo>
                  <a:lnTo>
                    <a:pt x="400" y="650"/>
                  </a:lnTo>
                  <a:lnTo>
                    <a:pt x="421" y="640"/>
                  </a:lnTo>
                  <a:lnTo>
                    <a:pt x="438" y="628"/>
                  </a:lnTo>
                  <a:lnTo>
                    <a:pt x="445" y="622"/>
                  </a:lnTo>
                  <a:lnTo>
                    <a:pt x="449" y="617"/>
                  </a:lnTo>
                  <a:lnTo>
                    <a:pt x="449" y="617"/>
                  </a:lnTo>
                  <a:lnTo>
                    <a:pt x="453" y="612"/>
                  </a:lnTo>
                  <a:lnTo>
                    <a:pt x="455" y="604"/>
                  </a:lnTo>
                  <a:lnTo>
                    <a:pt x="459" y="586"/>
                  </a:lnTo>
                  <a:lnTo>
                    <a:pt x="462" y="563"/>
                  </a:lnTo>
                  <a:lnTo>
                    <a:pt x="463" y="541"/>
                  </a:lnTo>
                  <a:lnTo>
                    <a:pt x="462" y="497"/>
                  </a:lnTo>
                  <a:lnTo>
                    <a:pt x="460" y="470"/>
                  </a:lnTo>
                  <a:lnTo>
                    <a:pt x="460" y="470"/>
                  </a:lnTo>
                  <a:lnTo>
                    <a:pt x="459" y="463"/>
                  </a:lnTo>
                  <a:lnTo>
                    <a:pt x="454" y="459"/>
                  </a:lnTo>
                  <a:lnTo>
                    <a:pt x="454" y="459"/>
                  </a:lnTo>
                  <a:lnTo>
                    <a:pt x="450" y="455"/>
                  </a:lnTo>
                  <a:lnTo>
                    <a:pt x="446" y="450"/>
                  </a:lnTo>
                  <a:lnTo>
                    <a:pt x="439" y="440"/>
                  </a:lnTo>
                  <a:lnTo>
                    <a:pt x="434" y="428"/>
                  </a:lnTo>
                  <a:lnTo>
                    <a:pt x="430" y="415"/>
                  </a:lnTo>
                  <a:lnTo>
                    <a:pt x="426" y="401"/>
                  </a:lnTo>
                  <a:lnTo>
                    <a:pt x="424" y="388"/>
                  </a:lnTo>
                  <a:lnTo>
                    <a:pt x="422" y="368"/>
                  </a:lnTo>
                  <a:lnTo>
                    <a:pt x="422" y="368"/>
                  </a:lnTo>
                  <a:lnTo>
                    <a:pt x="421" y="363"/>
                  </a:lnTo>
                  <a:lnTo>
                    <a:pt x="418" y="359"/>
                  </a:lnTo>
                  <a:lnTo>
                    <a:pt x="413" y="357"/>
                  </a:lnTo>
                  <a:lnTo>
                    <a:pt x="408" y="354"/>
                  </a:lnTo>
                  <a:lnTo>
                    <a:pt x="408" y="354"/>
                  </a:lnTo>
                  <a:lnTo>
                    <a:pt x="403" y="355"/>
                  </a:lnTo>
                  <a:lnTo>
                    <a:pt x="399" y="357"/>
                  </a:lnTo>
                  <a:lnTo>
                    <a:pt x="399" y="357"/>
                  </a:lnTo>
                  <a:lnTo>
                    <a:pt x="395" y="340"/>
                  </a:lnTo>
                  <a:lnTo>
                    <a:pt x="392" y="317"/>
                  </a:lnTo>
                  <a:lnTo>
                    <a:pt x="391" y="295"/>
                  </a:lnTo>
                  <a:lnTo>
                    <a:pt x="391" y="276"/>
                  </a:lnTo>
                  <a:lnTo>
                    <a:pt x="391" y="276"/>
                  </a:lnTo>
                  <a:lnTo>
                    <a:pt x="392" y="278"/>
                  </a:lnTo>
                  <a:lnTo>
                    <a:pt x="392" y="278"/>
                  </a:lnTo>
                  <a:lnTo>
                    <a:pt x="396" y="278"/>
                  </a:lnTo>
                  <a:lnTo>
                    <a:pt x="400" y="276"/>
                  </a:lnTo>
                  <a:lnTo>
                    <a:pt x="404" y="275"/>
                  </a:lnTo>
                  <a:lnTo>
                    <a:pt x="407" y="272"/>
                  </a:lnTo>
                  <a:lnTo>
                    <a:pt x="407" y="272"/>
                  </a:lnTo>
                  <a:lnTo>
                    <a:pt x="408" y="270"/>
                  </a:lnTo>
                  <a:lnTo>
                    <a:pt x="410" y="267"/>
                  </a:lnTo>
                  <a:lnTo>
                    <a:pt x="410" y="263"/>
                  </a:lnTo>
                  <a:lnTo>
                    <a:pt x="410" y="259"/>
                  </a:lnTo>
                  <a:lnTo>
                    <a:pt x="410" y="259"/>
                  </a:lnTo>
                  <a:lnTo>
                    <a:pt x="408" y="241"/>
                  </a:lnTo>
                  <a:lnTo>
                    <a:pt x="405" y="220"/>
                  </a:lnTo>
                  <a:lnTo>
                    <a:pt x="404" y="196"/>
                  </a:lnTo>
                  <a:lnTo>
                    <a:pt x="405" y="168"/>
                  </a:lnTo>
                  <a:lnTo>
                    <a:pt x="408" y="141"/>
                  </a:lnTo>
                  <a:lnTo>
                    <a:pt x="410" y="128"/>
                  </a:lnTo>
                  <a:lnTo>
                    <a:pt x="413" y="114"/>
                  </a:lnTo>
                  <a:lnTo>
                    <a:pt x="418" y="103"/>
                  </a:lnTo>
                  <a:lnTo>
                    <a:pt x="424" y="92"/>
                  </a:lnTo>
                  <a:lnTo>
                    <a:pt x="424" y="92"/>
                  </a:lnTo>
                  <a:lnTo>
                    <a:pt x="431" y="82"/>
                  </a:lnTo>
                  <a:lnTo>
                    <a:pt x="439" y="72"/>
                  </a:lnTo>
                  <a:lnTo>
                    <a:pt x="450" y="64"/>
                  </a:lnTo>
                  <a:lnTo>
                    <a:pt x="459" y="57"/>
                  </a:lnTo>
                  <a:lnTo>
                    <a:pt x="471" y="51"/>
                  </a:lnTo>
                  <a:lnTo>
                    <a:pt x="481" y="46"/>
                  </a:lnTo>
                  <a:lnTo>
                    <a:pt x="505" y="38"/>
                  </a:lnTo>
                  <a:lnTo>
                    <a:pt x="526" y="34"/>
                  </a:lnTo>
                  <a:lnTo>
                    <a:pt x="545" y="32"/>
                  </a:lnTo>
                  <a:lnTo>
                    <a:pt x="567" y="30"/>
                  </a:lnTo>
                  <a:lnTo>
                    <a:pt x="567" y="30"/>
                  </a:lnTo>
                  <a:lnTo>
                    <a:pt x="589" y="32"/>
                  </a:lnTo>
                  <a:lnTo>
                    <a:pt x="608" y="34"/>
                  </a:lnTo>
                  <a:lnTo>
                    <a:pt x="629" y="38"/>
                  </a:lnTo>
                  <a:lnTo>
                    <a:pt x="653" y="46"/>
                  </a:lnTo>
                  <a:lnTo>
                    <a:pt x="663" y="51"/>
                  </a:lnTo>
                  <a:lnTo>
                    <a:pt x="674" y="57"/>
                  </a:lnTo>
                  <a:lnTo>
                    <a:pt x="684" y="64"/>
                  </a:lnTo>
                  <a:lnTo>
                    <a:pt x="695" y="72"/>
                  </a:lnTo>
                  <a:lnTo>
                    <a:pt x="703" y="82"/>
                  </a:lnTo>
                  <a:lnTo>
                    <a:pt x="710" y="92"/>
                  </a:lnTo>
                  <a:lnTo>
                    <a:pt x="710" y="92"/>
                  </a:lnTo>
                  <a:lnTo>
                    <a:pt x="716" y="103"/>
                  </a:lnTo>
                  <a:lnTo>
                    <a:pt x="721" y="114"/>
                  </a:lnTo>
                  <a:lnTo>
                    <a:pt x="724" y="128"/>
                  </a:lnTo>
                  <a:lnTo>
                    <a:pt x="726" y="141"/>
                  </a:lnTo>
                  <a:lnTo>
                    <a:pt x="729" y="168"/>
                  </a:lnTo>
                  <a:lnTo>
                    <a:pt x="729" y="196"/>
                  </a:lnTo>
                  <a:lnTo>
                    <a:pt x="729" y="220"/>
                  </a:lnTo>
                  <a:lnTo>
                    <a:pt x="726" y="241"/>
                  </a:lnTo>
                  <a:lnTo>
                    <a:pt x="724" y="259"/>
                  </a:lnTo>
                  <a:lnTo>
                    <a:pt x="724" y="259"/>
                  </a:lnTo>
                  <a:lnTo>
                    <a:pt x="724" y="263"/>
                  </a:lnTo>
                  <a:lnTo>
                    <a:pt x="724" y="266"/>
                  </a:lnTo>
                  <a:lnTo>
                    <a:pt x="725" y="270"/>
                  </a:lnTo>
                  <a:lnTo>
                    <a:pt x="727" y="272"/>
                  </a:lnTo>
                  <a:lnTo>
                    <a:pt x="727" y="272"/>
                  </a:lnTo>
                  <a:lnTo>
                    <a:pt x="730" y="275"/>
                  </a:lnTo>
                  <a:lnTo>
                    <a:pt x="734" y="276"/>
                  </a:lnTo>
                  <a:lnTo>
                    <a:pt x="738" y="278"/>
                  </a:lnTo>
                  <a:lnTo>
                    <a:pt x="741" y="278"/>
                  </a:lnTo>
                  <a:lnTo>
                    <a:pt x="741" y="278"/>
                  </a:lnTo>
                  <a:lnTo>
                    <a:pt x="743" y="276"/>
                  </a:lnTo>
                  <a:lnTo>
                    <a:pt x="743" y="276"/>
                  </a:lnTo>
                  <a:lnTo>
                    <a:pt x="743" y="293"/>
                  </a:lnTo>
                  <a:lnTo>
                    <a:pt x="742" y="317"/>
                  </a:lnTo>
                  <a:lnTo>
                    <a:pt x="739" y="340"/>
                  </a:lnTo>
                  <a:lnTo>
                    <a:pt x="735" y="357"/>
                  </a:lnTo>
                  <a:lnTo>
                    <a:pt x="735" y="357"/>
                  </a:lnTo>
                  <a:lnTo>
                    <a:pt x="731" y="355"/>
                  </a:lnTo>
                  <a:lnTo>
                    <a:pt x="726" y="354"/>
                  </a:lnTo>
                  <a:lnTo>
                    <a:pt x="726" y="354"/>
                  </a:lnTo>
                  <a:lnTo>
                    <a:pt x="721" y="355"/>
                  </a:lnTo>
                  <a:lnTo>
                    <a:pt x="716" y="359"/>
                  </a:lnTo>
                  <a:lnTo>
                    <a:pt x="713" y="363"/>
                  </a:lnTo>
                  <a:lnTo>
                    <a:pt x="712" y="368"/>
                  </a:lnTo>
                  <a:lnTo>
                    <a:pt x="712" y="368"/>
                  </a:lnTo>
                  <a:lnTo>
                    <a:pt x="709" y="388"/>
                  </a:lnTo>
                  <a:lnTo>
                    <a:pt x="708" y="401"/>
                  </a:lnTo>
                  <a:lnTo>
                    <a:pt x="704" y="415"/>
                  </a:lnTo>
                  <a:lnTo>
                    <a:pt x="700" y="428"/>
                  </a:lnTo>
                  <a:lnTo>
                    <a:pt x="695" y="440"/>
                  </a:lnTo>
                  <a:lnTo>
                    <a:pt x="688" y="450"/>
                  </a:lnTo>
                  <a:lnTo>
                    <a:pt x="684" y="455"/>
                  </a:lnTo>
                  <a:lnTo>
                    <a:pt x="680" y="459"/>
                  </a:lnTo>
                  <a:lnTo>
                    <a:pt x="680" y="459"/>
                  </a:lnTo>
                  <a:lnTo>
                    <a:pt x="675" y="463"/>
                  </a:lnTo>
                  <a:lnTo>
                    <a:pt x="674" y="470"/>
                  </a:lnTo>
                  <a:lnTo>
                    <a:pt x="674" y="470"/>
                  </a:lnTo>
                  <a:lnTo>
                    <a:pt x="672" y="497"/>
                  </a:lnTo>
                  <a:lnTo>
                    <a:pt x="671" y="541"/>
                  </a:lnTo>
                  <a:lnTo>
                    <a:pt x="672" y="563"/>
                  </a:lnTo>
                  <a:lnTo>
                    <a:pt x="675" y="586"/>
                  </a:lnTo>
                  <a:lnTo>
                    <a:pt x="679" y="604"/>
                  </a:lnTo>
                  <a:lnTo>
                    <a:pt x="681" y="612"/>
                  </a:lnTo>
                  <a:lnTo>
                    <a:pt x="685" y="617"/>
                  </a:lnTo>
                  <a:lnTo>
                    <a:pt x="685" y="617"/>
                  </a:lnTo>
                  <a:lnTo>
                    <a:pt x="689" y="622"/>
                  </a:lnTo>
                  <a:lnTo>
                    <a:pt x="696" y="628"/>
                  </a:lnTo>
                  <a:lnTo>
                    <a:pt x="713" y="640"/>
                  </a:lnTo>
                  <a:lnTo>
                    <a:pt x="734" y="650"/>
                  </a:lnTo>
                  <a:lnTo>
                    <a:pt x="758" y="661"/>
                  </a:lnTo>
                  <a:lnTo>
                    <a:pt x="804" y="679"/>
                  </a:lnTo>
                  <a:lnTo>
                    <a:pt x="839" y="691"/>
                  </a:lnTo>
                  <a:lnTo>
                    <a:pt x="839" y="691"/>
                  </a:lnTo>
                  <a:lnTo>
                    <a:pt x="843" y="692"/>
                  </a:lnTo>
                  <a:lnTo>
                    <a:pt x="846" y="692"/>
                  </a:lnTo>
                  <a:lnTo>
                    <a:pt x="846" y="692"/>
                  </a:lnTo>
                  <a:lnTo>
                    <a:pt x="855" y="692"/>
                  </a:lnTo>
                  <a:lnTo>
                    <a:pt x="872" y="694"/>
                  </a:lnTo>
                  <a:lnTo>
                    <a:pt x="895" y="697"/>
                  </a:lnTo>
                  <a:lnTo>
                    <a:pt x="921" y="704"/>
                  </a:lnTo>
                  <a:lnTo>
                    <a:pt x="935" y="708"/>
                  </a:lnTo>
                  <a:lnTo>
                    <a:pt x="950" y="715"/>
                  </a:lnTo>
                  <a:lnTo>
                    <a:pt x="964" y="721"/>
                  </a:lnTo>
                  <a:lnTo>
                    <a:pt x="977" y="729"/>
                  </a:lnTo>
                  <a:lnTo>
                    <a:pt x="992" y="740"/>
                  </a:lnTo>
                  <a:lnTo>
                    <a:pt x="1004" y="750"/>
                  </a:lnTo>
                  <a:lnTo>
                    <a:pt x="1016" y="763"/>
                  </a:lnTo>
                  <a:lnTo>
                    <a:pt x="1026" y="778"/>
                  </a:lnTo>
                  <a:lnTo>
                    <a:pt x="1026" y="778"/>
                  </a:lnTo>
                  <a:lnTo>
                    <a:pt x="1038" y="800"/>
                  </a:lnTo>
                  <a:lnTo>
                    <a:pt x="1047" y="821"/>
                  </a:lnTo>
                  <a:lnTo>
                    <a:pt x="1054" y="842"/>
                  </a:lnTo>
                  <a:lnTo>
                    <a:pt x="1059" y="863"/>
                  </a:lnTo>
                  <a:lnTo>
                    <a:pt x="1063" y="884"/>
                  </a:lnTo>
                  <a:lnTo>
                    <a:pt x="1064" y="904"/>
                  </a:lnTo>
                  <a:lnTo>
                    <a:pt x="1068" y="944"/>
                  </a:lnTo>
                  <a:lnTo>
                    <a:pt x="1068" y="944"/>
                  </a:lnTo>
                  <a:lnTo>
                    <a:pt x="1070" y="966"/>
                  </a:lnTo>
                  <a:lnTo>
                    <a:pt x="1071" y="988"/>
                  </a:lnTo>
                  <a:lnTo>
                    <a:pt x="1075" y="1007"/>
                  </a:lnTo>
                  <a:lnTo>
                    <a:pt x="1080" y="1025"/>
                  </a:lnTo>
                  <a:lnTo>
                    <a:pt x="1080" y="1025"/>
                  </a:lnTo>
                  <a:lnTo>
                    <a:pt x="1084" y="1036"/>
                  </a:lnTo>
                  <a:lnTo>
                    <a:pt x="1087" y="1050"/>
                  </a:lnTo>
                  <a:lnTo>
                    <a:pt x="1089" y="1066"/>
                  </a:lnTo>
                  <a:lnTo>
                    <a:pt x="1091" y="1084"/>
                  </a:lnTo>
                  <a:lnTo>
                    <a:pt x="1093" y="1126"/>
                  </a:lnTo>
                  <a:lnTo>
                    <a:pt x="1093" y="1171"/>
                  </a:lnTo>
                  <a:lnTo>
                    <a:pt x="1093" y="1216"/>
                  </a:lnTo>
                  <a:lnTo>
                    <a:pt x="1092" y="1257"/>
                  </a:lnTo>
                  <a:lnTo>
                    <a:pt x="1089" y="1291"/>
                  </a:lnTo>
                  <a:lnTo>
                    <a:pt x="1087" y="1312"/>
                  </a:lnTo>
                  <a:lnTo>
                    <a:pt x="1087" y="1312"/>
                  </a:lnTo>
                  <a:lnTo>
                    <a:pt x="1084" y="1330"/>
                  </a:lnTo>
                  <a:lnTo>
                    <a:pt x="1084" y="1349"/>
                  </a:lnTo>
                  <a:lnTo>
                    <a:pt x="1085" y="1369"/>
                  </a:lnTo>
                  <a:lnTo>
                    <a:pt x="1087" y="1387"/>
                  </a:lnTo>
                  <a:lnTo>
                    <a:pt x="1091" y="1405"/>
                  </a:lnTo>
                  <a:lnTo>
                    <a:pt x="1093" y="1421"/>
                  </a:lnTo>
                  <a:lnTo>
                    <a:pt x="1098" y="1436"/>
                  </a:lnTo>
                  <a:lnTo>
                    <a:pt x="1102" y="1448"/>
                  </a:lnTo>
                  <a:lnTo>
                    <a:pt x="1102" y="1448"/>
                  </a:lnTo>
                  <a:lnTo>
                    <a:pt x="1104" y="1459"/>
                  </a:lnTo>
                  <a:lnTo>
                    <a:pt x="1104" y="1483"/>
                  </a:lnTo>
                  <a:lnTo>
                    <a:pt x="1101" y="1549"/>
                  </a:lnTo>
                  <a:lnTo>
                    <a:pt x="1092" y="1716"/>
                  </a:lnTo>
                  <a:lnTo>
                    <a:pt x="1092" y="1716"/>
                  </a:lnTo>
                  <a:lnTo>
                    <a:pt x="1084" y="1862"/>
                  </a:lnTo>
                  <a:lnTo>
                    <a:pt x="1083" y="1916"/>
                  </a:lnTo>
                  <a:lnTo>
                    <a:pt x="1083" y="1949"/>
                  </a:lnTo>
                  <a:lnTo>
                    <a:pt x="1113" y="1949"/>
                  </a:lnTo>
                  <a:lnTo>
                    <a:pt x="1113" y="1949"/>
                  </a:lnTo>
                  <a:lnTo>
                    <a:pt x="1113" y="1946"/>
                  </a:lnTo>
                  <a:lnTo>
                    <a:pt x="1113" y="1946"/>
                  </a:lnTo>
                  <a:lnTo>
                    <a:pt x="1113" y="1915"/>
                  </a:lnTo>
                  <a:lnTo>
                    <a:pt x="1114" y="1861"/>
                  </a:lnTo>
                  <a:lnTo>
                    <a:pt x="1122" y="1719"/>
                  </a:lnTo>
                  <a:lnTo>
                    <a:pt x="1122" y="1719"/>
                  </a:lnTo>
                  <a:lnTo>
                    <a:pt x="1130" y="1592"/>
                  </a:lnTo>
                  <a:lnTo>
                    <a:pt x="1134" y="1508"/>
                  </a:lnTo>
                  <a:lnTo>
                    <a:pt x="1134" y="1479"/>
                  </a:lnTo>
                  <a:lnTo>
                    <a:pt x="1134" y="1458"/>
                  </a:lnTo>
                  <a:lnTo>
                    <a:pt x="1133" y="1444"/>
                  </a:lnTo>
                  <a:lnTo>
                    <a:pt x="1130" y="1436"/>
                  </a:lnTo>
                  <a:lnTo>
                    <a:pt x="1130" y="1436"/>
                  </a:lnTo>
                  <a:lnTo>
                    <a:pt x="1126" y="1425"/>
                  </a:lnTo>
                  <a:lnTo>
                    <a:pt x="1123" y="1413"/>
                  </a:lnTo>
                  <a:lnTo>
                    <a:pt x="1120" y="1398"/>
                  </a:lnTo>
                  <a:lnTo>
                    <a:pt x="1117" y="1382"/>
                  </a:lnTo>
                  <a:lnTo>
                    <a:pt x="1116" y="1366"/>
                  </a:lnTo>
                  <a:lnTo>
                    <a:pt x="1114" y="1349"/>
                  </a:lnTo>
                  <a:lnTo>
                    <a:pt x="1114" y="1333"/>
                  </a:lnTo>
                  <a:lnTo>
                    <a:pt x="1117" y="1319"/>
                  </a:lnTo>
                  <a:lnTo>
                    <a:pt x="1117" y="1319"/>
                  </a:lnTo>
                  <a:lnTo>
                    <a:pt x="1120" y="1296"/>
                  </a:lnTo>
                  <a:lnTo>
                    <a:pt x="1122" y="1262"/>
                  </a:lnTo>
                  <a:lnTo>
                    <a:pt x="1123" y="1220"/>
                  </a:lnTo>
                  <a:lnTo>
                    <a:pt x="1123" y="1173"/>
                  </a:lnTo>
                  <a:lnTo>
                    <a:pt x="1123" y="1125"/>
                  </a:lnTo>
                  <a:lnTo>
                    <a:pt x="1121" y="1079"/>
                  </a:lnTo>
                  <a:lnTo>
                    <a:pt x="1118" y="1059"/>
                  </a:lnTo>
                  <a:lnTo>
                    <a:pt x="1116" y="1041"/>
                  </a:lnTo>
                  <a:lnTo>
                    <a:pt x="1113" y="1025"/>
                  </a:lnTo>
                  <a:lnTo>
                    <a:pt x="1109" y="1013"/>
                  </a:lnTo>
                  <a:lnTo>
                    <a:pt x="1109" y="1013"/>
                  </a:lnTo>
                  <a:lnTo>
                    <a:pt x="1104" y="999"/>
                  </a:lnTo>
                  <a:lnTo>
                    <a:pt x="1101" y="982"/>
                  </a:lnTo>
                  <a:lnTo>
                    <a:pt x="1100" y="963"/>
                  </a:lnTo>
                  <a:lnTo>
                    <a:pt x="1098" y="942"/>
                  </a:lnTo>
                  <a:lnTo>
                    <a:pt x="1098" y="942"/>
                  </a:lnTo>
                  <a:lnTo>
                    <a:pt x="1096" y="901"/>
                  </a:lnTo>
                  <a:lnTo>
                    <a:pt x="1093" y="879"/>
                  </a:lnTo>
                  <a:lnTo>
                    <a:pt x="1089" y="857"/>
                  </a:lnTo>
                  <a:lnTo>
                    <a:pt x="1083" y="833"/>
                  </a:lnTo>
                  <a:lnTo>
                    <a:pt x="1076" y="809"/>
                  </a:lnTo>
                  <a:lnTo>
                    <a:pt x="1066" y="786"/>
                  </a:lnTo>
                  <a:lnTo>
                    <a:pt x="1052" y="762"/>
                  </a:lnTo>
                  <a:lnTo>
                    <a:pt x="1052" y="762"/>
                  </a:lnTo>
                  <a:lnTo>
                    <a:pt x="1041" y="745"/>
                  </a:lnTo>
                  <a:lnTo>
                    <a:pt x="1027" y="730"/>
                  </a:lnTo>
                  <a:lnTo>
                    <a:pt x="1013" y="717"/>
                  </a:lnTo>
                  <a:lnTo>
                    <a:pt x="997" y="705"/>
                  </a:lnTo>
                  <a:lnTo>
                    <a:pt x="981" y="696"/>
                  </a:lnTo>
                  <a:lnTo>
                    <a:pt x="966" y="688"/>
                  </a:lnTo>
                  <a:lnTo>
                    <a:pt x="950" y="680"/>
                  </a:lnTo>
                  <a:lnTo>
                    <a:pt x="933" y="675"/>
                  </a:lnTo>
                  <a:lnTo>
                    <a:pt x="918" y="671"/>
                  </a:lnTo>
                  <a:lnTo>
                    <a:pt x="904" y="667"/>
                  </a:lnTo>
                  <a:lnTo>
                    <a:pt x="877" y="663"/>
                  </a:lnTo>
                  <a:lnTo>
                    <a:pt x="858" y="662"/>
                  </a:lnTo>
                  <a:lnTo>
                    <a:pt x="846" y="661"/>
                  </a:lnTo>
                  <a:lnTo>
                    <a:pt x="846" y="661"/>
                  </a:lnTo>
                  <a:lnTo>
                    <a:pt x="801" y="645"/>
                  </a:lnTo>
                  <a:lnTo>
                    <a:pt x="759" y="629"/>
                  </a:lnTo>
                  <a:lnTo>
                    <a:pt x="742" y="620"/>
                  </a:lnTo>
                  <a:lnTo>
                    <a:pt x="727" y="613"/>
                  </a:lnTo>
                  <a:lnTo>
                    <a:pt x="716" y="605"/>
                  </a:lnTo>
                  <a:lnTo>
                    <a:pt x="710" y="600"/>
                  </a:lnTo>
                  <a:lnTo>
                    <a:pt x="710" y="600"/>
                  </a:lnTo>
                  <a:lnTo>
                    <a:pt x="708" y="594"/>
                  </a:lnTo>
                  <a:lnTo>
                    <a:pt x="705" y="583"/>
                  </a:lnTo>
                  <a:lnTo>
                    <a:pt x="704" y="570"/>
                  </a:lnTo>
                  <a:lnTo>
                    <a:pt x="703" y="554"/>
                  </a:lnTo>
                  <a:lnTo>
                    <a:pt x="703" y="517"/>
                  </a:lnTo>
                  <a:lnTo>
                    <a:pt x="704" y="479"/>
                  </a:lnTo>
                  <a:lnTo>
                    <a:pt x="704" y="479"/>
                  </a:lnTo>
                  <a:lnTo>
                    <a:pt x="712" y="470"/>
                  </a:lnTo>
                  <a:lnTo>
                    <a:pt x="718" y="459"/>
                  </a:lnTo>
                  <a:lnTo>
                    <a:pt x="725" y="447"/>
                  </a:lnTo>
                  <a:lnTo>
                    <a:pt x="729" y="437"/>
                  </a:lnTo>
                  <a:lnTo>
                    <a:pt x="733" y="424"/>
                  </a:lnTo>
                  <a:lnTo>
                    <a:pt x="737" y="413"/>
                  </a:lnTo>
                  <a:lnTo>
                    <a:pt x="741" y="392"/>
                  </a:lnTo>
                  <a:lnTo>
                    <a:pt x="741" y="392"/>
                  </a:lnTo>
                  <a:lnTo>
                    <a:pt x="746" y="390"/>
                  </a:lnTo>
                  <a:lnTo>
                    <a:pt x="751" y="387"/>
                  </a:lnTo>
                  <a:lnTo>
                    <a:pt x="751" y="387"/>
                  </a:lnTo>
                  <a:lnTo>
                    <a:pt x="755" y="383"/>
                  </a:lnTo>
                  <a:lnTo>
                    <a:pt x="759" y="378"/>
                  </a:lnTo>
                  <a:lnTo>
                    <a:pt x="762" y="371"/>
                  </a:lnTo>
                  <a:lnTo>
                    <a:pt x="764" y="362"/>
                  </a:lnTo>
                  <a:lnTo>
                    <a:pt x="768" y="343"/>
                  </a:lnTo>
                  <a:lnTo>
                    <a:pt x="772" y="322"/>
                  </a:lnTo>
                  <a:lnTo>
                    <a:pt x="774" y="301"/>
                  </a:lnTo>
                  <a:lnTo>
                    <a:pt x="774" y="283"/>
                  </a:lnTo>
                  <a:lnTo>
                    <a:pt x="772" y="268"/>
                  </a:lnTo>
                  <a:lnTo>
                    <a:pt x="771" y="261"/>
                  </a:lnTo>
                  <a:lnTo>
                    <a:pt x="771" y="261"/>
                  </a:lnTo>
                  <a:lnTo>
                    <a:pt x="770" y="258"/>
                  </a:lnTo>
                  <a:lnTo>
                    <a:pt x="767" y="254"/>
                  </a:lnTo>
                  <a:lnTo>
                    <a:pt x="762" y="251"/>
                  </a:lnTo>
                  <a:lnTo>
                    <a:pt x="756" y="247"/>
                  </a:lnTo>
                  <a:lnTo>
                    <a:pt x="756" y="247"/>
                  </a:lnTo>
                  <a:lnTo>
                    <a:pt x="759" y="213"/>
                  </a:lnTo>
                  <a:lnTo>
                    <a:pt x="760" y="191"/>
                  </a:lnTo>
                  <a:lnTo>
                    <a:pt x="759" y="167"/>
                  </a:lnTo>
                  <a:lnTo>
                    <a:pt x="758" y="143"/>
                  </a:lnTo>
                  <a:lnTo>
                    <a:pt x="754" y="120"/>
                  </a:lnTo>
                  <a:lnTo>
                    <a:pt x="750" y="108"/>
                  </a:lnTo>
                  <a:lnTo>
                    <a:pt x="746" y="97"/>
                  </a:lnTo>
                  <a:lnTo>
                    <a:pt x="742" y="86"/>
                  </a:lnTo>
                  <a:lnTo>
                    <a:pt x="737" y="76"/>
                  </a:lnTo>
                  <a:lnTo>
                    <a:pt x="737" y="76"/>
                  </a:lnTo>
                  <a:lnTo>
                    <a:pt x="727" y="63"/>
                  </a:lnTo>
                  <a:lnTo>
                    <a:pt x="717" y="51"/>
                  </a:lnTo>
                  <a:lnTo>
                    <a:pt x="706" y="42"/>
                  </a:lnTo>
                  <a:lnTo>
                    <a:pt x="695" y="33"/>
                  </a:lnTo>
                  <a:lnTo>
                    <a:pt x="681" y="26"/>
                  </a:lnTo>
                  <a:lnTo>
                    <a:pt x="670" y="20"/>
                  </a:lnTo>
                  <a:lnTo>
                    <a:pt x="656" y="14"/>
                  </a:lnTo>
                  <a:lnTo>
                    <a:pt x="643" y="11"/>
                  </a:lnTo>
                  <a:lnTo>
                    <a:pt x="618" y="4"/>
                  </a:lnTo>
                  <a:lnTo>
                    <a:pt x="596" y="1"/>
                  </a:lnTo>
                  <a:lnTo>
                    <a:pt x="579" y="0"/>
                  </a:lnTo>
                  <a:lnTo>
                    <a:pt x="567" y="0"/>
                  </a:lnTo>
                  <a:lnTo>
                    <a:pt x="567" y="0"/>
                  </a:lnTo>
                  <a:lnTo>
                    <a:pt x="555" y="0"/>
                  </a:lnTo>
                  <a:lnTo>
                    <a:pt x="538" y="1"/>
                  </a:lnTo>
                  <a:lnTo>
                    <a:pt x="516" y="4"/>
                  </a:lnTo>
                  <a:lnTo>
                    <a:pt x="491" y="11"/>
                  </a:lnTo>
                  <a:lnTo>
                    <a:pt x="478" y="14"/>
                  </a:lnTo>
                  <a:lnTo>
                    <a:pt x="464" y="20"/>
                  </a:lnTo>
                  <a:lnTo>
                    <a:pt x="453" y="26"/>
                  </a:lnTo>
                  <a:lnTo>
                    <a:pt x="439" y="33"/>
                  </a:lnTo>
                  <a:lnTo>
                    <a:pt x="428" y="42"/>
                  </a:lnTo>
                  <a:lnTo>
                    <a:pt x="417" y="51"/>
                  </a:lnTo>
                  <a:lnTo>
                    <a:pt x="407" y="63"/>
                  </a:lnTo>
                  <a:lnTo>
                    <a:pt x="397" y="76"/>
                  </a:lnTo>
                  <a:lnTo>
                    <a:pt x="397" y="76"/>
                  </a:lnTo>
                  <a:lnTo>
                    <a:pt x="392" y="86"/>
                  </a:lnTo>
                  <a:lnTo>
                    <a:pt x="388" y="97"/>
                  </a:lnTo>
                  <a:lnTo>
                    <a:pt x="384" y="108"/>
                  </a:lnTo>
                  <a:lnTo>
                    <a:pt x="380" y="120"/>
                  </a:lnTo>
                  <a:lnTo>
                    <a:pt x="376" y="143"/>
                  </a:lnTo>
                  <a:lnTo>
                    <a:pt x="375" y="167"/>
                  </a:lnTo>
                  <a:lnTo>
                    <a:pt x="374" y="191"/>
                  </a:lnTo>
                  <a:lnTo>
                    <a:pt x="375" y="213"/>
                  </a:lnTo>
                  <a:lnTo>
                    <a:pt x="378" y="247"/>
                  </a:lnTo>
                  <a:lnTo>
                    <a:pt x="378" y="247"/>
                  </a:lnTo>
                  <a:lnTo>
                    <a:pt x="372" y="251"/>
                  </a:lnTo>
                  <a:lnTo>
                    <a:pt x="367" y="254"/>
                  </a:lnTo>
                  <a:lnTo>
                    <a:pt x="364" y="258"/>
                  </a:lnTo>
                  <a:lnTo>
                    <a:pt x="363" y="261"/>
                  </a:lnTo>
                  <a:lnTo>
                    <a:pt x="363" y="261"/>
                  </a:lnTo>
                  <a:lnTo>
                    <a:pt x="362" y="268"/>
                  </a:lnTo>
                  <a:lnTo>
                    <a:pt x="360" y="283"/>
                  </a:lnTo>
                  <a:lnTo>
                    <a:pt x="360" y="301"/>
                  </a:lnTo>
                  <a:lnTo>
                    <a:pt x="362" y="322"/>
                  </a:lnTo>
                  <a:lnTo>
                    <a:pt x="364" y="343"/>
                  </a:lnTo>
                  <a:lnTo>
                    <a:pt x="370" y="362"/>
                  </a:lnTo>
                  <a:lnTo>
                    <a:pt x="372" y="371"/>
                  </a:lnTo>
                  <a:lnTo>
                    <a:pt x="375" y="378"/>
                  </a:lnTo>
                  <a:lnTo>
                    <a:pt x="379" y="383"/>
                  </a:lnTo>
                  <a:lnTo>
                    <a:pt x="383" y="387"/>
                  </a:lnTo>
                  <a:lnTo>
                    <a:pt x="383" y="387"/>
                  </a:lnTo>
                  <a:lnTo>
                    <a:pt x="388" y="390"/>
                  </a:lnTo>
                  <a:lnTo>
                    <a:pt x="393" y="392"/>
                  </a:lnTo>
                  <a:lnTo>
                    <a:pt x="393" y="392"/>
                  </a:lnTo>
                  <a:lnTo>
                    <a:pt x="397" y="413"/>
                  </a:lnTo>
                  <a:lnTo>
                    <a:pt x="401" y="424"/>
                  </a:lnTo>
                  <a:lnTo>
                    <a:pt x="404" y="437"/>
                  </a:lnTo>
                  <a:lnTo>
                    <a:pt x="409" y="447"/>
                  </a:lnTo>
                  <a:lnTo>
                    <a:pt x="416" y="459"/>
                  </a:lnTo>
                  <a:lnTo>
                    <a:pt x="422" y="470"/>
                  </a:lnTo>
                  <a:lnTo>
                    <a:pt x="430" y="479"/>
                  </a:lnTo>
                  <a:lnTo>
                    <a:pt x="430" y="479"/>
                  </a:lnTo>
                  <a:lnTo>
                    <a:pt x="431" y="517"/>
                  </a:lnTo>
                  <a:lnTo>
                    <a:pt x="431" y="554"/>
                  </a:lnTo>
                  <a:lnTo>
                    <a:pt x="430" y="570"/>
                  </a:lnTo>
                  <a:lnTo>
                    <a:pt x="429" y="583"/>
                  </a:lnTo>
                  <a:lnTo>
                    <a:pt x="426" y="594"/>
                  </a:lnTo>
                  <a:lnTo>
                    <a:pt x="424" y="600"/>
                  </a:lnTo>
                  <a:lnTo>
                    <a:pt x="424" y="600"/>
                  </a:lnTo>
                  <a:lnTo>
                    <a:pt x="417" y="605"/>
                  </a:lnTo>
                  <a:lnTo>
                    <a:pt x="407" y="613"/>
                  </a:lnTo>
                  <a:lnTo>
                    <a:pt x="392" y="620"/>
                  </a:lnTo>
                  <a:lnTo>
                    <a:pt x="375" y="629"/>
                  </a:lnTo>
                  <a:lnTo>
                    <a:pt x="333" y="645"/>
                  </a:lnTo>
                  <a:lnTo>
                    <a:pt x="288" y="661"/>
                  </a:lnTo>
                  <a:lnTo>
                    <a:pt x="288" y="661"/>
                  </a:lnTo>
                  <a:lnTo>
                    <a:pt x="276" y="662"/>
                  </a:lnTo>
                  <a:lnTo>
                    <a:pt x="257" y="663"/>
                  </a:lnTo>
                  <a:lnTo>
                    <a:pt x="230" y="667"/>
                  </a:lnTo>
                  <a:lnTo>
                    <a:pt x="216" y="671"/>
                  </a:lnTo>
                  <a:lnTo>
                    <a:pt x="200" y="675"/>
                  </a:lnTo>
                  <a:lnTo>
                    <a:pt x="184" y="680"/>
                  </a:lnTo>
                  <a:lnTo>
                    <a:pt x="168" y="688"/>
                  </a:lnTo>
                  <a:lnTo>
                    <a:pt x="153" y="696"/>
                  </a:lnTo>
                  <a:lnTo>
                    <a:pt x="137" y="705"/>
                  </a:lnTo>
                  <a:lnTo>
                    <a:pt x="121" y="717"/>
                  </a:lnTo>
                  <a:lnTo>
                    <a:pt x="107" y="730"/>
                  </a:lnTo>
                  <a:lnTo>
                    <a:pt x="93" y="745"/>
                  </a:lnTo>
                  <a:lnTo>
                    <a:pt x="82" y="762"/>
                  </a:lnTo>
                  <a:lnTo>
                    <a:pt x="82" y="762"/>
                  </a:lnTo>
                  <a:lnTo>
                    <a:pt x="68" y="786"/>
                  </a:lnTo>
                  <a:lnTo>
                    <a:pt x="58" y="809"/>
                  </a:lnTo>
                  <a:lnTo>
                    <a:pt x="50" y="833"/>
                  </a:lnTo>
                  <a:lnTo>
                    <a:pt x="45" y="857"/>
                  </a:lnTo>
                  <a:lnTo>
                    <a:pt x="41" y="879"/>
                  </a:lnTo>
                  <a:lnTo>
                    <a:pt x="38" y="901"/>
                  </a:lnTo>
                  <a:lnTo>
                    <a:pt x="36" y="942"/>
                  </a:lnTo>
                  <a:lnTo>
                    <a:pt x="36" y="942"/>
                  </a:lnTo>
                  <a:lnTo>
                    <a:pt x="34" y="963"/>
                  </a:lnTo>
                  <a:lnTo>
                    <a:pt x="33" y="982"/>
                  </a:lnTo>
                  <a:lnTo>
                    <a:pt x="30" y="999"/>
                  </a:lnTo>
                  <a:lnTo>
                    <a:pt x="25" y="1013"/>
                  </a:lnTo>
                  <a:lnTo>
                    <a:pt x="25" y="1013"/>
                  </a:lnTo>
                  <a:lnTo>
                    <a:pt x="21" y="1025"/>
                  </a:lnTo>
                  <a:lnTo>
                    <a:pt x="18" y="1041"/>
                  </a:lnTo>
                  <a:lnTo>
                    <a:pt x="16" y="1059"/>
                  </a:lnTo>
                  <a:lnTo>
                    <a:pt x="13" y="1079"/>
                  </a:lnTo>
                  <a:lnTo>
                    <a:pt x="11" y="1125"/>
                  </a:lnTo>
                  <a:lnTo>
                    <a:pt x="9" y="1173"/>
                  </a:lnTo>
                  <a:lnTo>
                    <a:pt x="11" y="1220"/>
                  </a:lnTo>
                  <a:lnTo>
                    <a:pt x="12" y="1262"/>
                  </a:lnTo>
                  <a:lnTo>
                    <a:pt x="14" y="1296"/>
                  </a:lnTo>
                  <a:lnTo>
                    <a:pt x="17" y="1319"/>
                  </a:lnTo>
                  <a:lnTo>
                    <a:pt x="17" y="1319"/>
                  </a:lnTo>
                  <a:lnTo>
                    <a:pt x="20" y="1333"/>
                  </a:lnTo>
                  <a:lnTo>
                    <a:pt x="20" y="1349"/>
                  </a:lnTo>
                  <a:lnTo>
                    <a:pt x="18" y="1366"/>
                  </a:lnTo>
                  <a:lnTo>
                    <a:pt x="17" y="1382"/>
                  </a:lnTo>
                  <a:lnTo>
                    <a:pt x="14" y="1398"/>
                  </a:lnTo>
                  <a:lnTo>
                    <a:pt x="11" y="1413"/>
                  </a:lnTo>
                  <a:lnTo>
                    <a:pt x="7" y="1425"/>
                  </a:lnTo>
                  <a:lnTo>
                    <a:pt x="4" y="1436"/>
                  </a:lnTo>
                  <a:lnTo>
                    <a:pt x="4" y="1436"/>
                  </a:lnTo>
                  <a:lnTo>
                    <a:pt x="1" y="1444"/>
                  </a:lnTo>
                  <a:lnTo>
                    <a:pt x="0" y="1458"/>
                  </a:lnTo>
                  <a:lnTo>
                    <a:pt x="0" y="1479"/>
                  </a:lnTo>
                  <a:lnTo>
                    <a:pt x="0" y="1508"/>
                  </a:lnTo>
                  <a:lnTo>
                    <a:pt x="4" y="1592"/>
                  </a:lnTo>
                  <a:lnTo>
                    <a:pt x="11" y="1719"/>
                  </a:lnTo>
                  <a:lnTo>
                    <a:pt x="11" y="1719"/>
                  </a:lnTo>
                  <a:lnTo>
                    <a:pt x="18" y="1861"/>
                  </a:lnTo>
                  <a:lnTo>
                    <a:pt x="21" y="1915"/>
                  </a:lnTo>
                  <a:lnTo>
                    <a:pt x="21" y="1946"/>
                  </a:lnTo>
                  <a:lnTo>
                    <a:pt x="21" y="19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1034" name="Freeform 28"/>
            <p:cNvSpPr>
              <a:spLocks/>
            </p:cNvSpPr>
            <p:nvPr/>
          </p:nvSpPr>
          <p:spPr bwMode="auto">
            <a:xfrm>
              <a:off x="2782888" y="3817938"/>
              <a:ext cx="298450" cy="1363662"/>
            </a:xfrm>
            <a:custGeom>
              <a:avLst/>
              <a:gdLst>
                <a:gd name="T0" fmla="*/ 43 w 188"/>
                <a:gd name="T1" fmla="*/ 435 h 859"/>
                <a:gd name="T2" fmla="*/ 31 w 188"/>
                <a:gd name="T3" fmla="*/ 333 h 859"/>
                <a:gd name="T4" fmla="*/ 34 w 188"/>
                <a:gd name="T5" fmla="*/ 246 h 859"/>
                <a:gd name="T6" fmla="*/ 45 w 188"/>
                <a:gd name="T7" fmla="*/ 202 h 859"/>
                <a:gd name="T8" fmla="*/ 56 w 188"/>
                <a:gd name="T9" fmla="*/ 154 h 859"/>
                <a:gd name="T10" fmla="*/ 62 w 188"/>
                <a:gd name="T11" fmla="*/ 104 h 859"/>
                <a:gd name="T12" fmla="*/ 67 w 188"/>
                <a:gd name="T13" fmla="*/ 160 h 859"/>
                <a:gd name="T14" fmla="*/ 74 w 188"/>
                <a:gd name="T15" fmla="*/ 230 h 859"/>
                <a:gd name="T16" fmla="*/ 89 w 188"/>
                <a:gd name="T17" fmla="*/ 296 h 859"/>
                <a:gd name="T18" fmla="*/ 100 w 188"/>
                <a:gd name="T19" fmla="*/ 329 h 859"/>
                <a:gd name="T20" fmla="*/ 103 w 188"/>
                <a:gd name="T21" fmla="*/ 369 h 859"/>
                <a:gd name="T22" fmla="*/ 97 w 188"/>
                <a:gd name="T23" fmla="*/ 480 h 859"/>
                <a:gd name="T24" fmla="*/ 99 w 188"/>
                <a:gd name="T25" fmla="*/ 588 h 859"/>
                <a:gd name="T26" fmla="*/ 108 w 188"/>
                <a:gd name="T27" fmla="*/ 639 h 859"/>
                <a:gd name="T28" fmla="*/ 134 w 188"/>
                <a:gd name="T29" fmla="*/ 756 h 859"/>
                <a:gd name="T30" fmla="*/ 188 w 188"/>
                <a:gd name="T31" fmla="*/ 859 h 859"/>
                <a:gd name="T32" fmla="*/ 180 w 188"/>
                <a:gd name="T33" fmla="*/ 816 h 859"/>
                <a:gd name="T34" fmla="*/ 146 w 188"/>
                <a:gd name="T35" fmla="*/ 671 h 859"/>
                <a:gd name="T36" fmla="*/ 131 w 188"/>
                <a:gd name="T37" fmla="*/ 601 h 859"/>
                <a:gd name="T38" fmla="*/ 128 w 188"/>
                <a:gd name="T39" fmla="*/ 525 h 859"/>
                <a:gd name="T40" fmla="*/ 130 w 188"/>
                <a:gd name="T41" fmla="*/ 437 h 859"/>
                <a:gd name="T42" fmla="*/ 133 w 188"/>
                <a:gd name="T43" fmla="*/ 334 h 859"/>
                <a:gd name="T44" fmla="*/ 128 w 188"/>
                <a:gd name="T45" fmla="*/ 317 h 859"/>
                <a:gd name="T46" fmla="*/ 113 w 188"/>
                <a:gd name="T47" fmla="*/ 267 h 859"/>
                <a:gd name="T48" fmla="*/ 101 w 188"/>
                <a:gd name="T49" fmla="*/ 202 h 859"/>
                <a:gd name="T50" fmla="*/ 97 w 188"/>
                <a:gd name="T51" fmla="*/ 160 h 859"/>
                <a:gd name="T52" fmla="*/ 92 w 188"/>
                <a:gd name="T53" fmla="*/ 94 h 859"/>
                <a:gd name="T54" fmla="*/ 78 w 188"/>
                <a:gd name="T55" fmla="*/ 33 h 859"/>
                <a:gd name="T56" fmla="*/ 66 w 188"/>
                <a:gd name="T57" fmla="*/ 8 h 859"/>
                <a:gd name="T58" fmla="*/ 55 w 188"/>
                <a:gd name="T59" fmla="*/ 0 h 859"/>
                <a:gd name="T60" fmla="*/ 46 w 188"/>
                <a:gd name="T61" fmla="*/ 0 h 859"/>
                <a:gd name="T62" fmla="*/ 35 w 188"/>
                <a:gd name="T63" fmla="*/ 11 h 859"/>
                <a:gd name="T64" fmla="*/ 33 w 188"/>
                <a:gd name="T65" fmla="*/ 51 h 859"/>
                <a:gd name="T66" fmla="*/ 30 w 188"/>
                <a:gd name="T67" fmla="*/ 118 h 859"/>
                <a:gd name="T68" fmla="*/ 21 w 188"/>
                <a:gd name="T69" fmla="*/ 175 h 859"/>
                <a:gd name="T70" fmla="*/ 10 w 188"/>
                <a:gd name="T71" fmla="*/ 208 h 859"/>
                <a:gd name="T72" fmla="*/ 1 w 188"/>
                <a:gd name="T73" fmla="*/ 260 h 859"/>
                <a:gd name="T74" fmla="*/ 1 w 188"/>
                <a:gd name="T75" fmla="*/ 338 h 859"/>
                <a:gd name="T76" fmla="*/ 14 w 188"/>
                <a:gd name="T77" fmla="*/ 444 h 859"/>
                <a:gd name="T78" fmla="*/ 25 w 188"/>
                <a:gd name="T79" fmla="*/ 493 h 859"/>
                <a:gd name="T80" fmla="*/ 63 w 188"/>
                <a:gd name="T81" fmla="*/ 745 h 859"/>
                <a:gd name="T82" fmla="*/ 108 w 188"/>
                <a:gd name="T83" fmla="*/ 859 h 859"/>
                <a:gd name="T84" fmla="*/ 62 w 188"/>
                <a:gd name="T85" fmla="*/ 523 h 859"/>
                <a:gd name="T86" fmla="*/ 50 w 188"/>
                <a:gd name="T87" fmla="*/ 46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859">
                  <a:moveTo>
                    <a:pt x="50" y="463"/>
                  </a:moveTo>
                  <a:lnTo>
                    <a:pt x="50" y="463"/>
                  </a:lnTo>
                  <a:lnTo>
                    <a:pt x="43" y="435"/>
                  </a:lnTo>
                  <a:lnTo>
                    <a:pt x="38" y="404"/>
                  </a:lnTo>
                  <a:lnTo>
                    <a:pt x="34" y="369"/>
                  </a:lnTo>
                  <a:lnTo>
                    <a:pt x="31" y="333"/>
                  </a:lnTo>
                  <a:lnTo>
                    <a:pt x="30" y="297"/>
                  </a:lnTo>
                  <a:lnTo>
                    <a:pt x="31" y="263"/>
                  </a:lnTo>
                  <a:lnTo>
                    <a:pt x="34" y="246"/>
                  </a:lnTo>
                  <a:lnTo>
                    <a:pt x="37" y="230"/>
                  </a:lnTo>
                  <a:lnTo>
                    <a:pt x="39" y="215"/>
                  </a:lnTo>
                  <a:lnTo>
                    <a:pt x="45" y="202"/>
                  </a:lnTo>
                  <a:lnTo>
                    <a:pt x="45" y="202"/>
                  </a:lnTo>
                  <a:lnTo>
                    <a:pt x="51" y="179"/>
                  </a:lnTo>
                  <a:lnTo>
                    <a:pt x="56" y="154"/>
                  </a:lnTo>
                  <a:lnTo>
                    <a:pt x="60" y="129"/>
                  </a:lnTo>
                  <a:lnTo>
                    <a:pt x="62" y="104"/>
                  </a:lnTo>
                  <a:lnTo>
                    <a:pt x="62" y="104"/>
                  </a:lnTo>
                  <a:lnTo>
                    <a:pt x="66" y="133"/>
                  </a:lnTo>
                  <a:lnTo>
                    <a:pt x="67" y="160"/>
                  </a:lnTo>
                  <a:lnTo>
                    <a:pt x="67" y="160"/>
                  </a:lnTo>
                  <a:lnTo>
                    <a:pt x="68" y="183"/>
                  </a:lnTo>
                  <a:lnTo>
                    <a:pt x="71" y="206"/>
                  </a:lnTo>
                  <a:lnTo>
                    <a:pt x="74" y="230"/>
                  </a:lnTo>
                  <a:lnTo>
                    <a:pt x="79" y="254"/>
                  </a:lnTo>
                  <a:lnTo>
                    <a:pt x="83" y="276"/>
                  </a:lnTo>
                  <a:lnTo>
                    <a:pt x="89" y="296"/>
                  </a:lnTo>
                  <a:lnTo>
                    <a:pt x="95" y="314"/>
                  </a:lnTo>
                  <a:lnTo>
                    <a:pt x="100" y="329"/>
                  </a:lnTo>
                  <a:lnTo>
                    <a:pt x="100" y="329"/>
                  </a:lnTo>
                  <a:lnTo>
                    <a:pt x="101" y="335"/>
                  </a:lnTo>
                  <a:lnTo>
                    <a:pt x="103" y="344"/>
                  </a:lnTo>
                  <a:lnTo>
                    <a:pt x="103" y="369"/>
                  </a:lnTo>
                  <a:lnTo>
                    <a:pt x="100" y="435"/>
                  </a:lnTo>
                  <a:lnTo>
                    <a:pt x="100" y="435"/>
                  </a:lnTo>
                  <a:lnTo>
                    <a:pt x="97" y="480"/>
                  </a:lnTo>
                  <a:lnTo>
                    <a:pt x="96" y="526"/>
                  </a:lnTo>
                  <a:lnTo>
                    <a:pt x="97" y="568"/>
                  </a:lnTo>
                  <a:lnTo>
                    <a:pt x="99" y="588"/>
                  </a:lnTo>
                  <a:lnTo>
                    <a:pt x="101" y="606"/>
                  </a:lnTo>
                  <a:lnTo>
                    <a:pt x="101" y="606"/>
                  </a:lnTo>
                  <a:lnTo>
                    <a:pt x="108" y="639"/>
                  </a:lnTo>
                  <a:lnTo>
                    <a:pt x="116" y="677"/>
                  </a:lnTo>
                  <a:lnTo>
                    <a:pt x="134" y="756"/>
                  </a:lnTo>
                  <a:lnTo>
                    <a:pt x="134" y="756"/>
                  </a:lnTo>
                  <a:lnTo>
                    <a:pt x="149" y="814"/>
                  </a:lnTo>
                  <a:lnTo>
                    <a:pt x="158" y="859"/>
                  </a:lnTo>
                  <a:lnTo>
                    <a:pt x="188" y="859"/>
                  </a:lnTo>
                  <a:lnTo>
                    <a:pt x="188" y="859"/>
                  </a:lnTo>
                  <a:lnTo>
                    <a:pt x="185" y="841"/>
                  </a:lnTo>
                  <a:lnTo>
                    <a:pt x="180" y="816"/>
                  </a:lnTo>
                  <a:lnTo>
                    <a:pt x="164" y="748"/>
                  </a:lnTo>
                  <a:lnTo>
                    <a:pt x="164" y="748"/>
                  </a:lnTo>
                  <a:lnTo>
                    <a:pt x="146" y="671"/>
                  </a:lnTo>
                  <a:lnTo>
                    <a:pt x="137" y="634"/>
                  </a:lnTo>
                  <a:lnTo>
                    <a:pt x="131" y="601"/>
                  </a:lnTo>
                  <a:lnTo>
                    <a:pt x="131" y="601"/>
                  </a:lnTo>
                  <a:lnTo>
                    <a:pt x="129" y="584"/>
                  </a:lnTo>
                  <a:lnTo>
                    <a:pt x="128" y="566"/>
                  </a:lnTo>
                  <a:lnTo>
                    <a:pt x="128" y="525"/>
                  </a:lnTo>
                  <a:lnTo>
                    <a:pt x="129" y="481"/>
                  </a:lnTo>
                  <a:lnTo>
                    <a:pt x="130" y="437"/>
                  </a:lnTo>
                  <a:lnTo>
                    <a:pt x="130" y="437"/>
                  </a:lnTo>
                  <a:lnTo>
                    <a:pt x="133" y="393"/>
                  </a:lnTo>
                  <a:lnTo>
                    <a:pt x="134" y="359"/>
                  </a:lnTo>
                  <a:lnTo>
                    <a:pt x="133" y="334"/>
                  </a:lnTo>
                  <a:lnTo>
                    <a:pt x="130" y="323"/>
                  </a:lnTo>
                  <a:lnTo>
                    <a:pt x="128" y="317"/>
                  </a:lnTo>
                  <a:lnTo>
                    <a:pt x="128" y="317"/>
                  </a:lnTo>
                  <a:lnTo>
                    <a:pt x="122" y="302"/>
                  </a:lnTo>
                  <a:lnTo>
                    <a:pt x="117" y="287"/>
                  </a:lnTo>
                  <a:lnTo>
                    <a:pt x="113" y="267"/>
                  </a:lnTo>
                  <a:lnTo>
                    <a:pt x="108" y="246"/>
                  </a:lnTo>
                  <a:lnTo>
                    <a:pt x="104" y="225"/>
                  </a:lnTo>
                  <a:lnTo>
                    <a:pt x="101" y="202"/>
                  </a:lnTo>
                  <a:lnTo>
                    <a:pt x="99" y="180"/>
                  </a:lnTo>
                  <a:lnTo>
                    <a:pt x="97" y="160"/>
                  </a:lnTo>
                  <a:lnTo>
                    <a:pt x="97" y="160"/>
                  </a:lnTo>
                  <a:lnTo>
                    <a:pt x="96" y="139"/>
                  </a:lnTo>
                  <a:lnTo>
                    <a:pt x="95" y="117"/>
                  </a:lnTo>
                  <a:lnTo>
                    <a:pt x="92" y="94"/>
                  </a:lnTo>
                  <a:lnTo>
                    <a:pt x="88" y="72"/>
                  </a:lnTo>
                  <a:lnTo>
                    <a:pt x="83" y="51"/>
                  </a:lnTo>
                  <a:lnTo>
                    <a:pt x="78" y="33"/>
                  </a:lnTo>
                  <a:lnTo>
                    <a:pt x="72" y="18"/>
                  </a:lnTo>
                  <a:lnTo>
                    <a:pt x="66" y="8"/>
                  </a:lnTo>
                  <a:lnTo>
                    <a:pt x="66" y="8"/>
                  </a:lnTo>
                  <a:lnTo>
                    <a:pt x="62" y="4"/>
                  </a:lnTo>
                  <a:lnTo>
                    <a:pt x="58" y="1"/>
                  </a:lnTo>
                  <a:lnTo>
                    <a:pt x="55" y="0"/>
                  </a:lnTo>
                  <a:lnTo>
                    <a:pt x="51" y="0"/>
                  </a:lnTo>
                  <a:lnTo>
                    <a:pt x="51" y="0"/>
                  </a:lnTo>
                  <a:lnTo>
                    <a:pt x="46" y="0"/>
                  </a:lnTo>
                  <a:lnTo>
                    <a:pt x="41" y="2"/>
                  </a:lnTo>
                  <a:lnTo>
                    <a:pt x="38" y="6"/>
                  </a:lnTo>
                  <a:lnTo>
                    <a:pt x="35" y="11"/>
                  </a:lnTo>
                  <a:lnTo>
                    <a:pt x="34" y="19"/>
                  </a:lnTo>
                  <a:lnTo>
                    <a:pt x="33" y="29"/>
                  </a:lnTo>
                  <a:lnTo>
                    <a:pt x="33" y="51"/>
                  </a:lnTo>
                  <a:lnTo>
                    <a:pt x="33" y="51"/>
                  </a:lnTo>
                  <a:lnTo>
                    <a:pt x="33" y="81"/>
                  </a:lnTo>
                  <a:lnTo>
                    <a:pt x="30" y="118"/>
                  </a:lnTo>
                  <a:lnTo>
                    <a:pt x="29" y="138"/>
                  </a:lnTo>
                  <a:lnTo>
                    <a:pt x="25" y="156"/>
                  </a:lnTo>
                  <a:lnTo>
                    <a:pt x="21" y="175"/>
                  </a:lnTo>
                  <a:lnTo>
                    <a:pt x="16" y="192"/>
                  </a:lnTo>
                  <a:lnTo>
                    <a:pt x="16" y="192"/>
                  </a:lnTo>
                  <a:lnTo>
                    <a:pt x="10" y="208"/>
                  </a:lnTo>
                  <a:lnTo>
                    <a:pt x="6" y="225"/>
                  </a:lnTo>
                  <a:lnTo>
                    <a:pt x="4" y="242"/>
                  </a:lnTo>
                  <a:lnTo>
                    <a:pt x="1" y="260"/>
                  </a:lnTo>
                  <a:lnTo>
                    <a:pt x="0" y="280"/>
                  </a:lnTo>
                  <a:lnTo>
                    <a:pt x="0" y="298"/>
                  </a:lnTo>
                  <a:lnTo>
                    <a:pt x="1" y="338"/>
                  </a:lnTo>
                  <a:lnTo>
                    <a:pt x="4" y="376"/>
                  </a:lnTo>
                  <a:lnTo>
                    <a:pt x="9" y="412"/>
                  </a:lnTo>
                  <a:lnTo>
                    <a:pt x="14" y="444"/>
                  </a:lnTo>
                  <a:lnTo>
                    <a:pt x="20" y="469"/>
                  </a:lnTo>
                  <a:lnTo>
                    <a:pt x="20" y="469"/>
                  </a:lnTo>
                  <a:lnTo>
                    <a:pt x="25" y="493"/>
                  </a:lnTo>
                  <a:lnTo>
                    <a:pt x="31" y="530"/>
                  </a:lnTo>
                  <a:lnTo>
                    <a:pt x="47" y="627"/>
                  </a:lnTo>
                  <a:lnTo>
                    <a:pt x="63" y="745"/>
                  </a:lnTo>
                  <a:lnTo>
                    <a:pt x="76" y="859"/>
                  </a:lnTo>
                  <a:lnTo>
                    <a:pt x="108" y="859"/>
                  </a:lnTo>
                  <a:lnTo>
                    <a:pt x="108" y="859"/>
                  </a:lnTo>
                  <a:lnTo>
                    <a:pt x="93" y="742"/>
                  </a:lnTo>
                  <a:lnTo>
                    <a:pt x="78" y="623"/>
                  </a:lnTo>
                  <a:lnTo>
                    <a:pt x="62" y="523"/>
                  </a:lnTo>
                  <a:lnTo>
                    <a:pt x="55" y="487"/>
                  </a:lnTo>
                  <a:lnTo>
                    <a:pt x="50" y="463"/>
                  </a:lnTo>
                  <a:lnTo>
                    <a:pt x="5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grpSp>
      <p:grpSp>
        <p:nvGrpSpPr>
          <p:cNvPr id="1046" name="Group 1045"/>
          <p:cNvGrpSpPr/>
          <p:nvPr/>
        </p:nvGrpSpPr>
        <p:grpSpPr>
          <a:xfrm>
            <a:off x="2465680" y="964583"/>
            <a:ext cx="902811" cy="697341"/>
            <a:chOff x="1743967" y="938848"/>
            <a:chExt cx="1203748" cy="929788"/>
          </a:xfrm>
        </p:grpSpPr>
        <p:sp>
          <p:nvSpPr>
            <p:cNvPr id="20" name="Freeform 8"/>
            <p:cNvSpPr>
              <a:spLocks/>
            </p:cNvSpPr>
            <p:nvPr/>
          </p:nvSpPr>
          <p:spPr bwMode="auto">
            <a:xfrm>
              <a:off x="2013545" y="1200458"/>
              <a:ext cx="649345" cy="647490"/>
            </a:xfrm>
            <a:custGeom>
              <a:avLst/>
              <a:gdLst>
                <a:gd name="T0" fmla="*/ 700 w 700"/>
                <a:gd name="T1" fmla="*/ 350 h 698"/>
                <a:gd name="T2" fmla="*/ 692 w 700"/>
                <a:gd name="T3" fmla="*/ 420 h 698"/>
                <a:gd name="T4" fmla="*/ 672 w 700"/>
                <a:gd name="T5" fmla="*/ 486 h 698"/>
                <a:gd name="T6" fmla="*/ 640 w 700"/>
                <a:gd name="T7" fmla="*/ 544 h 698"/>
                <a:gd name="T8" fmla="*/ 598 w 700"/>
                <a:gd name="T9" fmla="*/ 596 h 698"/>
                <a:gd name="T10" fmla="*/ 546 w 700"/>
                <a:gd name="T11" fmla="*/ 640 h 698"/>
                <a:gd name="T12" fmla="*/ 486 w 700"/>
                <a:gd name="T13" fmla="*/ 672 h 698"/>
                <a:gd name="T14" fmla="*/ 420 w 700"/>
                <a:gd name="T15" fmla="*/ 692 h 698"/>
                <a:gd name="T16" fmla="*/ 350 w 700"/>
                <a:gd name="T17" fmla="*/ 698 h 698"/>
                <a:gd name="T18" fmla="*/ 314 w 700"/>
                <a:gd name="T19" fmla="*/ 698 h 698"/>
                <a:gd name="T20" fmla="*/ 246 w 700"/>
                <a:gd name="T21" fmla="*/ 684 h 698"/>
                <a:gd name="T22" fmla="*/ 184 w 700"/>
                <a:gd name="T23" fmla="*/ 656 h 698"/>
                <a:gd name="T24" fmla="*/ 128 w 700"/>
                <a:gd name="T25" fmla="*/ 620 h 698"/>
                <a:gd name="T26" fmla="*/ 80 w 700"/>
                <a:gd name="T27" fmla="*/ 572 h 698"/>
                <a:gd name="T28" fmla="*/ 42 w 700"/>
                <a:gd name="T29" fmla="*/ 516 h 698"/>
                <a:gd name="T30" fmla="*/ 16 w 700"/>
                <a:gd name="T31" fmla="*/ 454 h 698"/>
                <a:gd name="T32" fmla="*/ 2 w 700"/>
                <a:gd name="T33" fmla="*/ 386 h 698"/>
                <a:gd name="T34" fmla="*/ 0 w 700"/>
                <a:gd name="T35" fmla="*/ 350 h 698"/>
                <a:gd name="T36" fmla="*/ 8 w 700"/>
                <a:gd name="T37" fmla="*/ 278 h 698"/>
                <a:gd name="T38" fmla="*/ 28 w 700"/>
                <a:gd name="T39" fmla="*/ 214 h 698"/>
                <a:gd name="T40" fmla="*/ 60 w 700"/>
                <a:gd name="T41" fmla="*/ 154 h 698"/>
                <a:gd name="T42" fmla="*/ 104 w 700"/>
                <a:gd name="T43" fmla="*/ 102 h 698"/>
                <a:gd name="T44" fmla="*/ 154 w 700"/>
                <a:gd name="T45" fmla="*/ 60 h 698"/>
                <a:gd name="T46" fmla="*/ 214 w 700"/>
                <a:gd name="T47" fmla="*/ 28 h 698"/>
                <a:gd name="T48" fmla="*/ 280 w 700"/>
                <a:gd name="T49" fmla="*/ 6 h 698"/>
                <a:gd name="T50" fmla="*/ 350 w 700"/>
                <a:gd name="T51" fmla="*/ 0 h 698"/>
                <a:gd name="T52" fmla="*/ 386 w 700"/>
                <a:gd name="T53" fmla="*/ 2 h 698"/>
                <a:gd name="T54" fmla="*/ 454 w 700"/>
                <a:gd name="T55" fmla="*/ 16 h 698"/>
                <a:gd name="T56" fmla="*/ 516 w 700"/>
                <a:gd name="T57" fmla="*/ 42 h 698"/>
                <a:gd name="T58" fmla="*/ 572 w 700"/>
                <a:gd name="T59" fmla="*/ 80 h 698"/>
                <a:gd name="T60" fmla="*/ 620 w 700"/>
                <a:gd name="T61" fmla="*/ 128 h 698"/>
                <a:gd name="T62" fmla="*/ 658 w 700"/>
                <a:gd name="T63" fmla="*/ 182 h 698"/>
                <a:gd name="T64" fmla="*/ 684 w 700"/>
                <a:gd name="T65" fmla="*/ 246 h 698"/>
                <a:gd name="T66" fmla="*/ 698 w 700"/>
                <a:gd name="T67" fmla="*/ 314 h 698"/>
                <a:gd name="T68" fmla="*/ 700 w 700"/>
                <a:gd name="T69" fmla="*/ 35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0" h="698">
                  <a:moveTo>
                    <a:pt x="700" y="350"/>
                  </a:moveTo>
                  <a:lnTo>
                    <a:pt x="700" y="350"/>
                  </a:lnTo>
                  <a:lnTo>
                    <a:pt x="698" y="386"/>
                  </a:lnTo>
                  <a:lnTo>
                    <a:pt x="692" y="420"/>
                  </a:lnTo>
                  <a:lnTo>
                    <a:pt x="684" y="454"/>
                  </a:lnTo>
                  <a:lnTo>
                    <a:pt x="672" y="486"/>
                  </a:lnTo>
                  <a:lnTo>
                    <a:pt x="658" y="516"/>
                  </a:lnTo>
                  <a:lnTo>
                    <a:pt x="640" y="544"/>
                  </a:lnTo>
                  <a:lnTo>
                    <a:pt x="620" y="572"/>
                  </a:lnTo>
                  <a:lnTo>
                    <a:pt x="598" y="596"/>
                  </a:lnTo>
                  <a:lnTo>
                    <a:pt x="572" y="620"/>
                  </a:lnTo>
                  <a:lnTo>
                    <a:pt x="546" y="640"/>
                  </a:lnTo>
                  <a:lnTo>
                    <a:pt x="516" y="656"/>
                  </a:lnTo>
                  <a:lnTo>
                    <a:pt x="486" y="672"/>
                  </a:lnTo>
                  <a:lnTo>
                    <a:pt x="454" y="684"/>
                  </a:lnTo>
                  <a:lnTo>
                    <a:pt x="420" y="692"/>
                  </a:lnTo>
                  <a:lnTo>
                    <a:pt x="386" y="698"/>
                  </a:lnTo>
                  <a:lnTo>
                    <a:pt x="350" y="698"/>
                  </a:lnTo>
                  <a:lnTo>
                    <a:pt x="350" y="698"/>
                  </a:lnTo>
                  <a:lnTo>
                    <a:pt x="314" y="698"/>
                  </a:lnTo>
                  <a:lnTo>
                    <a:pt x="280" y="692"/>
                  </a:lnTo>
                  <a:lnTo>
                    <a:pt x="246" y="684"/>
                  </a:lnTo>
                  <a:lnTo>
                    <a:pt x="214" y="672"/>
                  </a:lnTo>
                  <a:lnTo>
                    <a:pt x="184" y="656"/>
                  </a:lnTo>
                  <a:lnTo>
                    <a:pt x="154" y="640"/>
                  </a:lnTo>
                  <a:lnTo>
                    <a:pt x="128" y="620"/>
                  </a:lnTo>
                  <a:lnTo>
                    <a:pt x="104" y="596"/>
                  </a:lnTo>
                  <a:lnTo>
                    <a:pt x="80" y="572"/>
                  </a:lnTo>
                  <a:lnTo>
                    <a:pt x="60" y="544"/>
                  </a:lnTo>
                  <a:lnTo>
                    <a:pt x="42" y="516"/>
                  </a:lnTo>
                  <a:lnTo>
                    <a:pt x="28" y="486"/>
                  </a:lnTo>
                  <a:lnTo>
                    <a:pt x="16" y="454"/>
                  </a:lnTo>
                  <a:lnTo>
                    <a:pt x="8" y="420"/>
                  </a:lnTo>
                  <a:lnTo>
                    <a:pt x="2" y="386"/>
                  </a:lnTo>
                  <a:lnTo>
                    <a:pt x="0" y="350"/>
                  </a:lnTo>
                  <a:lnTo>
                    <a:pt x="0" y="350"/>
                  </a:lnTo>
                  <a:lnTo>
                    <a:pt x="2" y="314"/>
                  </a:lnTo>
                  <a:lnTo>
                    <a:pt x="8" y="278"/>
                  </a:lnTo>
                  <a:lnTo>
                    <a:pt x="16" y="246"/>
                  </a:lnTo>
                  <a:lnTo>
                    <a:pt x="28" y="214"/>
                  </a:lnTo>
                  <a:lnTo>
                    <a:pt x="42" y="182"/>
                  </a:lnTo>
                  <a:lnTo>
                    <a:pt x="60" y="154"/>
                  </a:lnTo>
                  <a:lnTo>
                    <a:pt x="80" y="128"/>
                  </a:lnTo>
                  <a:lnTo>
                    <a:pt x="104" y="102"/>
                  </a:lnTo>
                  <a:lnTo>
                    <a:pt x="128" y="80"/>
                  </a:lnTo>
                  <a:lnTo>
                    <a:pt x="154" y="60"/>
                  </a:lnTo>
                  <a:lnTo>
                    <a:pt x="184" y="42"/>
                  </a:lnTo>
                  <a:lnTo>
                    <a:pt x="214" y="28"/>
                  </a:lnTo>
                  <a:lnTo>
                    <a:pt x="246" y="16"/>
                  </a:lnTo>
                  <a:lnTo>
                    <a:pt x="280" y="6"/>
                  </a:lnTo>
                  <a:lnTo>
                    <a:pt x="314" y="2"/>
                  </a:lnTo>
                  <a:lnTo>
                    <a:pt x="350" y="0"/>
                  </a:lnTo>
                  <a:lnTo>
                    <a:pt x="350" y="0"/>
                  </a:lnTo>
                  <a:lnTo>
                    <a:pt x="386" y="2"/>
                  </a:lnTo>
                  <a:lnTo>
                    <a:pt x="420" y="6"/>
                  </a:lnTo>
                  <a:lnTo>
                    <a:pt x="454" y="16"/>
                  </a:lnTo>
                  <a:lnTo>
                    <a:pt x="486" y="28"/>
                  </a:lnTo>
                  <a:lnTo>
                    <a:pt x="516" y="42"/>
                  </a:lnTo>
                  <a:lnTo>
                    <a:pt x="546" y="60"/>
                  </a:lnTo>
                  <a:lnTo>
                    <a:pt x="572" y="80"/>
                  </a:lnTo>
                  <a:lnTo>
                    <a:pt x="598" y="102"/>
                  </a:lnTo>
                  <a:lnTo>
                    <a:pt x="620" y="128"/>
                  </a:lnTo>
                  <a:lnTo>
                    <a:pt x="640" y="154"/>
                  </a:lnTo>
                  <a:lnTo>
                    <a:pt x="658" y="182"/>
                  </a:lnTo>
                  <a:lnTo>
                    <a:pt x="672" y="214"/>
                  </a:lnTo>
                  <a:lnTo>
                    <a:pt x="684" y="246"/>
                  </a:lnTo>
                  <a:lnTo>
                    <a:pt x="692" y="278"/>
                  </a:lnTo>
                  <a:lnTo>
                    <a:pt x="698" y="314"/>
                  </a:lnTo>
                  <a:lnTo>
                    <a:pt x="700" y="350"/>
                  </a:lnTo>
                  <a:lnTo>
                    <a:pt x="700" y="350"/>
                  </a:lnTo>
                  <a:close/>
                </a:path>
              </a:pathLst>
            </a:custGeom>
            <a:solidFill>
              <a:srgbClr val="818285">
                <a:alpha val="27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21" name="Freeform 9"/>
            <p:cNvSpPr>
              <a:spLocks/>
            </p:cNvSpPr>
            <p:nvPr/>
          </p:nvSpPr>
          <p:spPr bwMode="auto">
            <a:xfrm>
              <a:off x="2013545" y="1612328"/>
              <a:ext cx="237475" cy="235619"/>
            </a:xfrm>
            <a:custGeom>
              <a:avLst/>
              <a:gdLst>
                <a:gd name="T0" fmla="*/ 256 w 256"/>
                <a:gd name="T1" fmla="*/ 128 h 254"/>
                <a:gd name="T2" fmla="*/ 256 w 256"/>
                <a:gd name="T3" fmla="*/ 128 h 254"/>
                <a:gd name="T4" fmla="*/ 256 w 256"/>
                <a:gd name="T5" fmla="*/ 140 h 254"/>
                <a:gd name="T6" fmla="*/ 254 w 256"/>
                <a:gd name="T7" fmla="*/ 152 h 254"/>
                <a:gd name="T8" fmla="*/ 250 w 256"/>
                <a:gd name="T9" fmla="*/ 166 h 254"/>
                <a:gd name="T10" fmla="*/ 246 w 256"/>
                <a:gd name="T11" fmla="*/ 176 h 254"/>
                <a:gd name="T12" fmla="*/ 240 w 256"/>
                <a:gd name="T13" fmla="*/ 188 h 254"/>
                <a:gd name="T14" fmla="*/ 234 w 256"/>
                <a:gd name="T15" fmla="*/ 198 h 254"/>
                <a:gd name="T16" fmla="*/ 218 w 256"/>
                <a:gd name="T17" fmla="*/ 218 h 254"/>
                <a:gd name="T18" fmla="*/ 200 w 256"/>
                <a:gd name="T19" fmla="*/ 234 h 254"/>
                <a:gd name="T20" fmla="*/ 190 w 256"/>
                <a:gd name="T21" fmla="*/ 240 h 254"/>
                <a:gd name="T22" fmla="*/ 178 w 256"/>
                <a:gd name="T23" fmla="*/ 244 h 254"/>
                <a:gd name="T24" fmla="*/ 166 w 256"/>
                <a:gd name="T25" fmla="*/ 250 h 254"/>
                <a:gd name="T26" fmla="*/ 154 w 256"/>
                <a:gd name="T27" fmla="*/ 252 h 254"/>
                <a:gd name="T28" fmla="*/ 142 w 256"/>
                <a:gd name="T29" fmla="*/ 254 h 254"/>
                <a:gd name="T30" fmla="*/ 128 w 256"/>
                <a:gd name="T31" fmla="*/ 254 h 254"/>
                <a:gd name="T32" fmla="*/ 128 w 256"/>
                <a:gd name="T33" fmla="*/ 254 h 254"/>
                <a:gd name="T34" fmla="*/ 116 w 256"/>
                <a:gd name="T35" fmla="*/ 254 h 254"/>
                <a:gd name="T36" fmla="*/ 102 w 256"/>
                <a:gd name="T37" fmla="*/ 252 h 254"/>
                <a:gd name="T38" fmla="*/ 90 w 256"/>
                <a:gd name="T39" fmla="*/ 250 h 254"/>
                <a:gd name="T40" fmla="*/ 78 w 256"/>
                <a:gd name="T41" fmla="*/ 244 h 254"/>
                <a:gd name="T42" fmla="*/ 68 w 256"/>
                <a:gd name="T43" fmla="*/ 240 h 254"/>
                <a:gd name="T44" fmla="*/ 58 w 256"/>
                <a:gd name="T45" fmla="*/ 234 h 254"/>
                <a:gd name="T46" fmla="*/ 38 w 256"/>
                <a:gd name="T47" fmla="*/ 218 h 254"/>
                <a:gd name="T48" fmla="*/ 22 w 256"/>
                <a:gd name="T49" fmla="*/ 198 h 254"/>
                <a:gd name="T50" fmla="*/ 16 w 256"/>
                <a:gd name="T51" fmla="*/ 188 h 254"/>
                <a:gd name="T52" fmla="*/ 10 w 256"/>
                <a:gd name="T53" fmla="*/ 176 h 254"/>
                <a:gd name="T54" fmla="*/ 6 w 256"/>
                <a:gd name="T55" fmla="*/ 166 h 254"/>
                <a:gd name="T56" fmla="*/ 4 w 256"/>
                <a:gd name="T57" fmla="*/ 152 h 254"/>
                <a:gd name="T58" fmla="*/ 2 w 256"/>
                <a:gd name="T59" fmla="*/ 140 h 254"/>
                <a:gd name="T60" fmla="*/ 0 w 256"/>
                <a:gd name="T61" fmla="*/ 128 h 254"/>
                <a:gd name="T62" fmla="*/ 0 w 256"/>
                <a:gd name="T63" fmla="*/ 128 h 254"/>
                <a:gd name="T64" fmla="*/ 2 w 256"/>
                <a:gd name="T65" fmla="*/ 114 h 254"/>
                <a:gd name="T66" fmla="*/ 4 w 256"/>
                <a:gd name="T67" fmla="*/ 102 h 254"/>
                <a:gd name="T68" fmla="*/ 6 w 256"/>
                <a:gd name="T69" fmla="*/ 90 h 254"/>
                <a:gd name="T70" fmla="*/ 10 w 256"/>
                <a:gd name="T71" fmla="*/ 78 h 254"/>
                <a:gd name="T72" fmla="*/ 16 w 256"/>
                <a:gd name="T73" fmla="*/ 66 h 254"/>
                <a:gd name="T74" fmla="*/ 22 w 256"/>
                <a:gd name="T75" fmla="*/ 56 h 254"/>
                <a:gd name="T76" fmla="*/ 38 w 256"/>
                <a:gd name="T77" fmla="*/ 36 h 254"/>
                <a:gd name="T78" fmla="*/ 58 w 256"/>
                <a:gd name="T79" fmla="*/ 20 h 254"/>
                <a:gd name="T80" fmla="*/ 68 w 256"/>
                <a:gd name="T81" fmla="*/ 14 h 254"/>
                <a:gd name="T82" fmla="*/ 78 w 256"/>
                <a:gd name="T83" fmla="*/ 10 h 254"/>
                <a:gd name="T84" fmla="*/ 90 w 256"/>
                <a:gd name="T85" fmla="*/ 4 h 254"/>
                <a:gd name="T86" fmla="*/ 102 w 256"/>
                <a:gd name="T87" fmla="*/ 2 h 254"/>
                <a:gd name="T88" fmla="*/ 116 w 256"/>
                <a:gd name="T89" fmla="*/ 0 h 254"/>
                <a:gd name="T90" fmla="*/ 128 w 256"/>
                <a:gd name="T91" fmla="*/ 0 h 254"/>
                <a:gd name="T92" fmla="*/ 128 w 256"/>
                <a:gd name="T93" fmla="*/ 0 h 254"/>
                <a:gd name="T94" fmla="*/ 142 w 256"/>
                <a:gd name="T95" fmla="*/ 0 h 254"/>
                <a:gd name="T96" fmla="*/ 154 w 256"/>
                <a:gd name="T97" fmla="*/ 2 h 254"/>
                <a:gd name="T98" fmla="*/ 166 w 256"/>
                <a:gd name="T99" fmla="*/ 4 h 254"/>
                <a:gd name="T100" fmla="*/ 178 w 256"/>
                <a:gd name="T101" fmla="*/ 10 h 254"/>
                <a:gd name="T102" fmla="*/ 190 w 256"/>
                <a:gd name="T103" fmla="*/ 14 h 254"/>
                <a:gd name="T104" fmla="*/ 200 w 256"/>
                <a:gd name="T105" fmla="*/ 20 h 254"/>
                <a:gd name="T106" fmla="*/ 218 w 256"/>
                <a:gd name="T107" fmla="*/ 36 h 254"/>
                <a:gd name="T108" fmla="*/ 234 w 256"/>
                <a:gd name="T109" fmla="*/ 56 h 254"/>
                <a:gd name="T110" fmla="*/ 240 w 256"/>
                <a:gd name="T111" fmla="*/ 66 h 254"/>
                <a:gd name="T112" fmla="*/ 246 w 256"/>
                <a:gd name="T113" fmla="*/ 78 h 254"/>
                <a:gd name="T114" fmla="*/ 250 w 256"/>
                <a:gd name="T115" fmla="*/ 90 h 254"/>
                <a:gd name="T116" fmla="*/ 254 w 256"/>
                <a:gd name="T117" fmla="*/ 102 h 254"/>
                <a:gd name="T118" fmla="*/ 256 w 256"/>
                <a:gd name="T119" fmla="*/ 114 h 254"/>
                <a:gd name="T120" fmla="*/ 256 w 256"/>
                <a:gd name="T121" fmla="*/ 128 h 254"/>
                <a:gd name="T122" fmla="*/ 256 w 256"/>
                <a:gd name="T123" fmla="*/ 1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254">
                  <a:moveTo>
                    <a:pt x="256" y="128"/>
                  </a:moveTo>
                  <a:lnTo>
                    <a:pt x="256" y="128"/>
                  </a:lnTo>
                  <a:lnTo>
                    <a:pt x="256" y="140"/>
                  </a:lnTo>
                  <a:lnTo>
                    <a:pt x="254" y="152"/>
                  </a:lnTo>
                  <a:lnTo>
                    <a:pt x="250" y="166"/>
                  </a:lnTo>
                  <a:lnTo>
                    <a:pt x="246" y="176"/>
                  </a:lnTo>
                  <a:lnTo>
                    <a:pt x="240" y="188"/>
                  </a:lnTo>
                  <a:lnTo>
                    <a:pt x="234" y="198"/>
                  </a:lnTo>
                  <a:lnTo>
                    <a:pt x="218" y="218"/>
                  </a:lnTo>
                  <a:lnTo>
                    <a:pt x="200" y="234"/>
                  </a:lnTo>
                  <a:lnTo>
                    <a:pt x="190" y="240"/>
                  </a:lnTo>
                  <a:lnTo>
                    <a:pt x="178" y="244"/>
                  </a:lnTo>
                  <a:lnTo>
                    <a:pt x="166" y="250"/>
                  </a:lnTo>
                  <a:lnTo>
                    <a:pt x="154" y="252"/>
                  </a:lnTo>
                  <a:lnTo>
                    <a:pt x="142" y="254"/>
                  </a:lnTo>
                  <a:lnTo>
                    <a:pt x="128" y="254"/>
                  </a:lnTo>
                  <a:lnTo>
                    <a:pt x="128" y="254"/>
                  </a:lnTo>
                  <a:lnTo>
                    <a:pt x="116" y="254"/>
                  </a:lnTo>
                  <a:lnTo>
                    <a:pt x="102" y="252"/>
                  </a:lnTo>
                  <a:lnTo>
                    <a:pt x="90" y="250"/>
                  </a:lnTo>
                  <a:lnTo>
                    <a:pt x="78" y="244"/>
                  </a:lnTo>
                  <a:lnTo>
                    <a:pt x="68" y="240"/>
                  </a:lnTo>
                  <a:lnTo>
                    <a:pt x="58" y="234"/>
                  </a:lnTo>
                  <a:lnTo>
                    <a:pt x="38" y="218"/>
                  </a:lnTo>
                  <a:lnTo>
                    <a:pt x="22" y="198"/>
                  </a:lnTo>
                  <a:lnTo>
                    <a:pt x="16" y="188"/>
                  </a:lnTo>
                  <a:lnTo>
                    <a:pt x="10" y="176"/>
                  </a:lnTo>
                  <a:lnTo>
                    <a:pt x="6" y="166"/>
                  </a:lnTo>
                  <a:lnTo>
                    <a:pt x="4" y="152"/>
                  </a:lnTo>
                  <a:lnTo>
                    <a:pt x="2" y="140"/>
                  </a:lnTo>
                  <a:lnTo>
                    <a:pt x="0" y="128"/>
                  </a:lnTo>
                  <a:lnTo>
                    <a:pt x="0" y="128"/>
                  </a:lnTo>
                  <a:lnTo>
                    <a:pt x="2" y="114"/>
                  </a:lnTo>
                  <a:lnTo>
                    <a:pt x="4" y="102"/>
                  </a:lnTo>
                  <a:lnTo>
                    <a:pt x="6" y="90"/>
                  </a:lnTo>
                  <a:lnTo>
                    <a:pt x="10" y="78"/>
                  </a:lnTo>
                  <a:lnTo>
                    <a:pt x="16" y="66"/>
                  </a:lnTo>
                  <a:lnTo>
                    <a:pt x="22" y="56"/>
                  </a:lnTo>
                  <a:lnTo>
                    <a:pt x="38" y="36"/>
                  </a:lnTo>
                  <a:lnTo>
                    <a:pt x="58" y="20"/>
                  </a:lnTo>
                  <a:lnTo>
                    <a:pt x="68" y="14"/>
                  </a:lnTo>
                  <a:lnTo>
                    <a:pt x="78" y="10"/>
                  </a:lnTo>
                  <a:lnTo>
                    <a:pt x="90" y="4"/>
                  </a:lnTo>
                  <a:lnTo>
                    <a:pt x="102" y="2"/>
                  </a:lnTo>
                  <a:lnTo>
                    <a:pt x="116" y="0"/>
                  </a:lnTo>
                  <a:lnTo>
                    <a:pt x="128" y="0"/>
                  </a:lnTo>
                  <a:lnTo>
                    <a:pt x="128" y="0"/>
                  </a:lnTo>
                  <a:lnTo>
                    <a:pt x="142" y="0"/>
                  </a:lnTo>
                  <a:lnTo>
                    <a:pt x="154" y="2"/>
                  </a:lnTo>
                  <a:lnTo>
                    <a:pt x="166" y="4"/>
                  </a:lnTo>
                  <a:lnTo>
                    <a:pt x="178" y="10"/>
                  </a:lnTo>
                  <a:lnTo>
                    <a:pt x="190" y="14"/>
                  </a:lnTo>
                  <a:lnTo>
                    <a:pt x="200" y="20"/>
                  </a:lnTo>
                  <a:lnTo>
                    <a:pt x="218" y="36"/>
                  </a:lnTo>
                  <a:lnTo>
                    <a:pt x="234" y="56"/>
                  </a:lnTo>
                  <a:lnTo>
                    <a:pt x="240" y="66"/>
                  </a:lnTo>
                  <a:lnTo>
                    <a:pt x="246" y="78"/>
                  </a:lnTo>
                  <a:lnTo>
                    <a:pt x="250" y="90"/>
                  </a:lnTo>
                  <a:lnTo>
                    <a:pt x="254" y="102"/>
                  </a:lnTo>
                  <a:lnTo>
                    <a:pt x="256" y="114"/>
                  </a:lnTo>
                  <a:lnTo>
                    <a:pt x="256" y="128"/>
                  </a:lnTo>
                  <a:lnTo>
                    <a:pt x="256" y="128"/>
                  </a:lnTo>
                  <a:close/>
                </a:path>
              </a:pathLst>
            </a:custGeom>
            <a:solidFill>
              <a:srgbClr val="0E76BC"/>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1036" name="TextBox 1035"/>
            <p:cNvSpPr txBox="1"/>
            <p:nvPr/>
          </p:nvSpPr>
          <p:spPr>
            <a:xfrm>
              <a:off x="1976630" y="1637804"/>
              <a:ext cx="400109" cy="230832"/>
            </a:xfrm>
            <a:prstGeom prst="rect">
              <a:avLst/>
            </a:prstGeom>
            <a:noFill/>
          </p:spPr>
          <p:txBody>
            <a:bodyPr wrap="none" rtlCol="0">
              <a:spAutoFit/>
            </a:bodyPr>
            <a:lstStyle/>
            <a:p>
              <a:pPr defTabSz="685800">
                <a:defRPr/>
              </a:pPr>
              <a:r>
                <a:rPr lang="en-US" sz="525" kern="0" dirty="0">
                  <a:solidFill>
                    <a:schemeClr val="bg1"/>
                  </a:solidFill>
                  <a:latin typeface="+mj-lt"/>
                </a:rPr>
                <a:t>15%</a:t>
              </a:r>
            </a:p>
          </p:txBody>
        </p:sp>
        <p:sp>
          <p:nvSpPr>
            <p:cNvPr id="46" name="TextBox 45"/>
            <p:cNvSpPr txBox="1"/>
            <p:nvPr/>
          </p:nvSpPr>
          <p:spPr>
            <a:xfrm>
              <a:off x="2154706" y="1397245"/>
              <a:ext cx="479192" cy="284780"/>
            </a:xfrm>
            <a:prstGeom prst="rect">
              <a:avLst/>
            </a:prstGeom>
            <a:noFill/>
          </p:spPr>
          <p:txBody>
            <a:bodyPr wrap="none" rtlCol="0">
              <a:spAutoFit/>
            </a:bodyPr>
            <a:lstStyle/>
            <a:p>
              <a:pPr defTabSz="685800">
                <a:defRPr/>
              </a:pPr>
              <a:r>
                <a:rPr lang="en-US" sz="788" kern="0" dirty="0">
                  <a:solidFill>
                    <a:srgbClr val="012E57"/>
                  </a:solidFill>
                  <a:latin typeface="+mj-lt"/>
                </a:rPr>
                <a:t>44%</a:t>
              </a:r>
            </a:p>
          </p:txBody>
        </p:sp>
        <p:sp>
          <p:nvSpPr>
            <p:cNvPr id="1044" name="TextBox 1043"/>
            <p:cNvSpPr txBox="1"/>
            <p:nvPr/>
          </p:nvSpPr>
          <p:spPr>
            <a:xfrm>
              <a:off x="1743967" y="938848"/>
              <a:ext cx="1203748" cy="246221"/>
            </a:xfrm>
            <a:prstGeom prst="rect">
              <a:avLst/>
            </a:prstGeom>
            <a:noFill/>
          </p:spPr>
          <p:txBody>
            <a:bodyPr wrap="none" rtlCol="0">
              <a:spAutoFit/>
            </a:bodyPr>
            <a:lstStyle/>
            <a:p>
              <a:pPr defTabSz="685800">
                <a:defRPr/>
              </a:pPr>
              <a:r>
                <a:rPr lang="en-US" sz="600" b="1" kern="0" dirty="0">
                  <a:solidFill>
                    <a:sysClr val="windowText" lastClr="000000"/>
                  </a:solidFill>
                </a:rPr>
                <a:t>Migraines/ Headaches</a:t>
              </a:r>
            </a:p>
          </p:txBody>
        </p:sp>
      </p:grpSp>
      <p:grpSp>
        <p:nvGrpSpPr>
          <p:cNvPr id="1047" name="Group 1046"/>
          <p:cNvGrpSpPr/>
          <p:nvPr/>
        </p:nvGrpSpPr>
        <p:grpSpPr>
          <a:xfrm>
            <a:off x="3445987" y="1565615"/>
            <a:ext cx="962123" cy="676328"/>
            <a:chOff x="3088728" y="1822470"/>
            <a:chExt cx="1282831" cy="901771"/>
          </a:xfrm>
        </p:grpSpPr>
        <p:sp>
          <p:nvSpPr>
            <p:cNvPr id="27" name="Freeform 15"/>
            <p:cNvSpPr>
              <a:spLocks/>
            </p:cNvSpPr>
            <p:nvPr/>
          </p:nvSpPr>
          <p:spPr bwMode="auto">
            <a:xfrm>
              <a:off x="3350346" y="2042637"/>
              <a:ext cx="615950" cy="615950"/>
            </a:xfrm>
            <a:custGeom>
              <a:avLst/>
              <a:gdLst>
                <a:gd name="T0" fmla="*/ 664 w 664"/>
                <a:gd name="T1" fmla="*/ 332 h 664"/>
                <a:gd name="T2" fmla="*/ 658 w 664"/>
                <a:gd name="T3" fmla="*/ 398 h 664"/>
                <a:gd name="T4" fmla="*/ 638 w 664"/>
                <a:gd name="T5" fmla="*/ 460 h 664"/>
                <a:gd name="T6" fmla="*/ 608 w 664"/>
                <a:gd name="T7" fmla="*/ 518 h 664"/>
                <a:gd name="T8" fmla="*/ 568 w 664"/>
                <a:gd name="T9" fmla="*/ 566 h 664"/>
                <a:gd name="T10" fmla="*/ 518 w 664"/>
                <a:gd name="T11" fmla="*/ 608 h 664"/>
                <a:gd name="T12" fmla="*/ 462 w 664"/>
                <a:gd name="T13" fmla="*/ 638 h 664"/>
                <a:gd name="T14" fmla="*/ 400 w 664"/>
                <a:gd name="T15" fmla="*/ 658 h 664"/>
                <a:gd name="T16" fmla="*/ 332 w 664"/>
                <a:gd name="T17" fmla="*/ 664 h 664"/>
                <a:gd name="T18" fmla="*/ 298 w 664"/>
                <a:gd name="T19" fmla="*/ 662 h 664"/>
                <a:gd name="T20" fmla="*/ 234 w 664"/>
                <a:gd name="T21" fmla="*/ 650 h 664"/>
                <a:gd name="T22" fmla="*/ 174 w 664"/>
                <a:gd name="T23" fmla="*/ 624 h 664"/>
                <a:gd name="T24" fmla="*/ 120 w 664"/>
                <a:gd name="T25" fmla="*/ 588 h 664"/>
                <a:gd name="T26" fmla="*/ 76 w 664"/>
                <a:gd name="T27" fmla="*/ 542 h 664"/>
                <a:gd name="T28" fmla="*/ 40 w 664"/>
                <a:gd name="T29" fmla="*/ 490 h 664"/>
                <a:gd name="T30" fmla="*/ 14 w 664"/>
                <a:gd name="T31" fmla="*/ 430 h 664"/>
                <a:gd name="T32" fmla="*/ 2 w 664"/>
                <a:gd name="T33" fmla="*/ 366 h 664"/>
                <a:gd name="T34" fmla="*/ 0 w 664"/>
                <a:gd name="T35" fmla="*/ 332 h 664"/>
                <a:gd name="T36" fmla="*/ 6 w 664"/>
                <a:gd name="T37" fmla="*/ 264 h 664"/>
                <a:gd name="T38" fmla="*/ 26 w 664"/>
                <a:gd name="T39" fmla="*/ 202 h 664"/>
                <a:gd name="T40" fmla="*/ 56 w 664"/>
                <a:gd name="T41" fmla="*/ 146 h 664"/>
                <a:gd name="T42" fmla="*/ 98 w 664"/>
                <a:gd name="T43" fmla="*/ 96 h 664"/>
                <a:gd name="T44" fmla="*/ 146 w 664"/>
                <a:gd name="T45" fmla="*/ 56 h 664"/>
                <a:gd name="T46" fmla="*/ 202 w 664"/>
                <a:gd name="T47" fmla="*/ 26 h 664"/>
                <a:gd name="T48" fmla="*/ 266 w 664"/>
                <a:gd name="T49" fmla="*/ 6 h 664"/>
                <a:gd name="T50" fmla="*/ 332 w 664"/>
                <a:gd name="T51" fmla="*/ 0 h 664"/>
                <a:gd name="T52" fmla="*/ 366 w 664"/>
                <a:gd name="T53" fmla="*/ 0 h 664"/>
                <a:gd name="T54" fmla="*/ 432 w 664"/>
                <a:gd name="T55" fmla="*/ 14 h 664"/>
                <a:gd name="T56" fmla="*/ 490 w 664"/>
                <a:gd name="T57" fmla="*/ 40 h 664"/>
                <a:gd name="T58" fmla="*/ 544 w 664"/>
                <a:gd name="T59" fmla="*/ 74 h 664"/>
                <a:gd name="T60" fmla="*/ 588 w 664"/>
                <a:gd name="T61" fmla="*/ 120 h 664"/>
                <a:gd name="T62" fmla="*/ 624 w 664"/>
                <a:gd name="T63" fmla="*/ 174 h 664"/>
                <a:gd name="T64" fmla="*/ 650 w 664"/>
                <a:gd name="T65" fmla="*/ 232 h 664"/>
                <a:gd name="T66" fmla="*/ 664 w 664"/>
                <a:gd name="T67" fmla="*/ 298 h 664"/>
                <a:gd name="T68" fmla="*/ 664 w 664"/>
                <a:gd name="T69" fmla="*/ 33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4" h="664">
                  <a:moveTo>
                    <a:pt x="664" y="332"/>
                  </a:moveTo>
                  <a:lnTo>
                    <a:pt x="664" y="332"/>
                  </a:lnTo>
                  <a:lnTo>
                    <a:pt x="664" y="366"/>
                  </a:lnTo>
                  <a:lnTo>
                    <a:pt x="658" y="398"/>
                  </a:lnTo>
                  <a:lnTo>
                    <a:pt x="650" y="430"/>
                  </a:lnTo>
                  <a:lnTo>
                    <a:pt x="638" y="460"/>
                  </a:lnTo>
                  <a:lnTo>
                    <a:pt x="624" y="490"/>
                  </a:lnTo>
                  <a:lnTo>
                    <a:pt x="608" y="518"/>
                  </a:lnTo>
                  <a:lnTo>
                    <a:pt x="588" y="542"/>
                  </a:lnTo>
                  <a:lnTo>
                    <a:pt x="568" y="566"/>
                  </a:lnTo>
                  <a:lnTo>
                    <a:pt x="544" y="588"/>
                  </a:lnTo>
                  <a:lnTo>
                    <a:pt x="518" y="608"/>
                  </a:lnTo>
                  <a:lnTo>
                    <a:pt x="490" y="624"/>
                  </a:lnTo>
                  <a:lnTo>
                    <a:pt x="462" y="638"/>
                  </a:lnTo>
                  <a:lnTo>
                    <a:pt x="432" y="650"/>
                  </a:lnTo>
                  <a:lnTo>
                    <a:pt x="400" y="658"/>
                  </a:lnTo>
                  <a:lnTo>
                    <a:pt x="366" y="662"/>
                  </a:lnTo>
                  <a:lnTo>
                    <a:pt x="332" y="664"/>
                  </a:lnTo>
                  <a:lnTo>
                    <a:pt x="332" y="664"/>
                  </a:lnTo>
                  <a:lnTo>
                    <a:pt x="298" y="662"/>
                  </a:lnTo>
                  <a:lnTo>
                    <a:pt x="266" y="658"/>
                  </a:lnTo>
                  <a:lnTo>
                    <a:pt x="234" y="650"/>
                  </a:lnTo>
                  <a:lnTo>
                    <a:pt x="202" y="638"/>
                  </a:lnTo>
                  <a:lnTo>
                    <a:pt x="174" y="624"/>
                  </a:lnTo>
                  <a:lnTo>
                    <a:pt x="146" y="608"/>
                  </a:lnTo>
                  <a:lnTo>
                    <a:pt x="120" y="588"/>
                  </a:lnTo>
                  <a:lnTo>
                    <a:pt x="98" y="566"/>
                  </a:lnTo>
                  <a:lnTo>
                    <a:pt x="76" y="542"/>
                  </a:lnTo>
                  <a:lnTo>
                    <a:pt x="56" y="518"/>
                  </a:lnTo>
                  <a:lnTo>
                    <a:pt x="40" y="490"/>
                  </a:lnTo>
                  <a:lnTo>
                    <a:pt x="26" y="460"/>
                  </a:lnTo>
                  <a:lnTo>
                    <a:pt x="14" y="430"/>
                  </a:lnTo>
                  <a:lnTo>
                    <a:pt x="6" y="398"/>
                  </a:lnTo>
                  <a:lnTo>
                    <a:pt x="2" y="366"/>
                  </a:lnTo>
                  <a:lnTo>
                    <a:pt x="0" y="332"/>
                  </a:lnTo>
                  <a:lnTo>
                    <a:pt x="0" y="332"/>
                  </a:lnTo>
                  <a:lnTo>
                    <a:pt x="2" y="298"/>
                  </a:lnTo>
                  <a:lnTo>
                    <a:pt x="6" y="264"/>
                  </a:lnTo>
                  <a:lnTo>
                    <a:pt x="14" y="232"/>
                  </a:lnTo>
                  <a:lnTo>
                    <a:pt x="26" y="202"/>
                  </a:lnTo>
                  <a:lnTo>
                    <a:pt x="40" y="174"/>
                  </a:lnTo>
                  <a:lnTo>
                    <a:pt x="56" y="146"/>
                  </a:lnTo>
                  <a:lnTo>
                    <a:pt x="76" y="120"/>
                  </a:lnTo>
                  <a:lnTo>
                    <a:pt x="98" y="96"/>
                  </a:lnTo>
                  <a:lnTo>
                    <a:pt x="120" y="74"/>
                  </a:lnTo>
                  <a:lnTo>
                    <a:pt x="146" y="56"/>
                  </a:lnTo>
                  <a:lnTo>
                    <a:pt x="174" y="40"/>
                  </a:lnTo>
                  <a:lnTo>
                    <a:pt x="202" y="26"/>
                  </a:lnTo>
                  <a:lnTo>
                    <a:pt x="234" y="14"/>
                  </a:lnTo>
                  <a:lnTo>
                    <a:pt x="266" y="6"/>
                  </a:lnTo>
                  <a:lnTo>
                    <a:pt x="298" y="0"/>
                  </a:lnTo>
                  <a:lnTo>
                    <a:pt x="332" y="0"/>
                  </a:lnTo>
                  <a:lnTo>
                    <a:pt x="332" y="0"/>
                  </a:lnTo>
                  <a:lnTo>
                    <a:pt x="366" y="0"/>
                  </a:lnTo>
                  <a:lnTo>
                    <a:pt x="400" y="6"/>
                  </a:lnTo>
                  <a:lnTo>
                    <a:pt x="432" y="14"/>
                  </a:lnTo>
                  <a:lnTo>
                    <a:pt x="462" y="26"/>
                  </a:lnTo>
                  <a:lnTo>
                    <a:pt x="490" y="40"/>
                  </a:lnTo>
                  <a:lnTo>
                    <a:pt x="518" y="56"/>
                  </a:lnTo>
                  <a:lnTo>
                    <a:pt x="544" y="74"/>
                  </a:lnTo>
                  <a:lnTo>
                    <a:pt x="568" y="96"/>
                  </a:lnTo>
                  <a:lnTo>
                    <a:pt x="588" y="120"/>
                  </a:lnTo>
                  <a:lnTo>
                    <a:pt x="608" y="146"/>
                  </a:lnTo>
                  <a:lnTo>
                    <a:pt x="624" y="174"/>
                  </a:lnTo>
                  <a:lnTo>
                    <a:pt x="638" y="202"/>
                  </a:lnTo>
                  <a:lnTo>
                    <a:pt x="650" y="232"/>
                  </a:lnTo>
                  <a:lnTo>
                    <a:pt x="658" y="264"/>
                  </a:lnTo>
                  <a:lnTo>
                    <a:pt x="664" y="298"/>
                  </a:lnTo>
                  <a:lnTo>
                    <a:pt x="664" y="332"/>
                  </a:lnTo>
                  <a:lnTo>
                    <a:pt x="664" y="332"/>
                  </a:lnTo>
                  <a:close/>
                </a:path>
              </a:pathLst>
            </a:custGeom>
            <a:solidFill>
              <a:srgbClr val="818285">
                <a:alpha val="27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28" name="Freeform 16"/>
            <p:cNvSpPr>
              <a:spLocks/>
            </p:cNvSpPr>
            <p:nvPr/>
          </p:nvSpPr>
          <p:spPr bwMode="auto">
            <a:xfrm>
              <a:off x="3298035" y="2452163"/>
              <a:ext cx="269014" cy="267159"/>
            </a:xfrm>
            <a:custGeom>
              <a:avLst/>
              <a:gdLst>
                <a:gd name="T0" fmla="*/ 290 w 290"/>
                <a:gd name="T1" fmla="*/ 144 h 288"/>
                <a:gd name="T2" fmla="*/ 288 w 290"/>
                <a:gd name="T3" fmla="*/ 174 h 288"/>
                <a:gd name="T4" fmla="*/ 280 w 290"/>
                <a:gd name="T5" fmla="*/ 200 h 288"/>
                <a:gd name="T6" fmla="*/ 266 w 290"/>
                <a:gd name="T7" fmla="*/ 226 h 288"/>
                <a:gd name="T8" fmla="*/ 248 w 290"/>
                <a:gd name="T9" fmla="*/ 246 h 288"/>
                <a:gd name="T10" fmla="*/ 226 w 290"/>
                <a:gd name="T11" fmla="*/ 264 h 288"/>
                <a:gd name="T12" fmla="*/ 202 w 290"/>
                <a:gd name="T13" fmla="*/ 278 h 288"/>
                <a:gd name="T14" fmla="*/ 174 w 290"/>
                <a:gd name="T15" fmla="*/ 286 h 288"/>
                <a:gd name="T16" fmla="*/ 146 w 290"/>
                <a:gd name="T17" fmla="*/ 288 h 288"/>
                <a:gd name="T18" fmla="*/ 130 w 290"/>
                <a:gd name="T19" fmla="*/ 288 h 288"/>
                <a:gd name="T20" fmla="*/ 102 w 290"/>
                <a:gd name="T21" fmla="*/ 282 h 288"/>
                <a:gd name="T22" fmla="*/ 76 w 290"/>
                <a:gd name="T23" fmla="*/ 272 h 288"/>
                <a:gd name="T24" fmla="*/ 54 w 290"/>
                <a:gd name="T25" fmla="*/ 256 h 288"/>
                <a:gd name="T26" fmla="*/ 34 w 290"/>
                <a:gd name="T27" fmla="*/ 236 h 288"/>
                <a:gd name="T28" fmla="*/ 18 w 290"/>
                <a:gd name="T29" fmla="*/ 214 h 288"/>
                <a:gd name="T30" fmla="*/ 8 w 290"/>
                <a:gd name="T31" fmla="*/ 188 h 288"/>
                <a:gd name="T32" fmla="*/ 2 w 290"/>
                <a:gd name="T33" fmla="*/ 158 h 288"/>
                <a:gd name="T34" fmla="*/ 0 w 290"/>
                <a:gd name="T35" fmla="*/ 144 h 288"/>
                <a:gd name="T36" fmla="*/ 4 w 290"/>
                <a:gd name="T37" fmla="*/ 114 h 288"/>
                <a:gd name="T38" fmla="*/ 12 w 290"/>
                <a:gd name="T39" fmla="*/ 88 h 288"/>
                <a:gd name="T40" fmla="*/ 26 w 290"/>
                <a:gd name="T41" fmla="*/ 62 h 288"/>
                <a:gd name="T42" fmla="*/ 44 w 290"/>
                <a:gd name="T43" fmla="*/ 42 h 288"/>
                <a:gd name="T44" fmla="*/ 64 w 290"/>
                <a:gd name="T45" fmla="*/ 24 h 288"/>
                <a:gd name="T46" fmla="*/ 90 w 290"/>
                <a:gd name="T47" fmla="*/ 10 h 288"/>
                <a:gd name="T48" fmla="*/ 116 w 290"/>
                <a:gd name="T49" fmla="*/ 2 h 288"/>
                <a:gd name="T50" fmla="*/ 146 w 290"/>
                <a:gd name="T51" fmla="*/ 0 h 288"/>
                <a:gd name="T52" fmla="*/ 160 w 290"/>
                <a:gd name="T53" fmla="*/ 0 h 288"/>
                <a:gd name="T54" fmla="*/ 188 w 290"/>
                <a:gd name="T55" fmla="*/ 6 h 288"/>
                <a:gd name="T56" fmla="*/ 214 w 290"/>
                <a:gd name="T57" fmla="*/ 16 h 288"/>
                <a:gd name="T58" fmla="*/ 238 w 290"/>
                <a:gd name="T59" fmla="*/ 32 h 288"/>
                <a:gd name="T60" fmla="*/ 258 w 290"/>
                <a:gd name="T61" fmla="*/ 52 h 288"/>
                <a:gd name="T62" fmla="*/ 274 w 290"/>
                <a:gd name="T63" fmla="*/ 74 h 288"/>
                <a:gd name="T64" fmla="*/ 284 w 290"/>
                <a:gd name="T65" fmla="*/ 100 h 288"/>
                <a:gd name="T66" fmla="*/ 290 w 290"/>
                <a:gd name="T67" fmla="*/ 130 h 288"/>
                <a:gd name="T68" fmla="*/ 290 w 290"/>
                <a:gd name="T69"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288">
                  <a:moveTo>
                    <a:pt x="290" y="144"/>
                  </a:moveTo>
                  <a:lnTo>
                    <a:pt x="290" y="144"/>
                  </a:lnTo>
                  <a:lnTo>
                    <a:pt x="290" y="158"/>
                  </a:lnTo>
                  <a:lnTo>
                    <a:pt x="288" y="174"/>
                  </a:lnTo>
                  <a:lnTo>
                    <a:pt x="284" y="188"/>
                  </a:lnTo>
                  <a:lnTo>
                    <a:pt x="280" y="200"/>
                  </a:lnTo>
                  <a:lnTo>
                    <a:pt x="274" y="214"/>
                  </a:lnTo>
                  <a:lnTo>
                    <a:pt x="266" y="226"/>
                  </a:lnTo>
                  <a:lnTo>
                    <a:pt x="258" y="236"/>
                  </a:lnTo>
                  <a:lnTo>
                    <a:pt x="248" y="246"/>
                  </a:lnTo>
                  <a:lnTo>
                    <a:pt x="238" y="256"/>
                  </a:lnTo>
                  <a:lnTo>
                    <a:pt x="226" y="264"/>
                  </a:lnTo>
                  <a:lnTo>
                    <a:pt x="214" y="272"/>
                  </a:lnTo>
                  <a:lnTo>
                    <a:pt x="202" y="278"/>
                  </a:lnTo>
                  <a:lnTo>
                    <a:pt x="188" y="282"/>
                  </a:lnTo>
                  <a:lnTo>
                    <a:pt x="174" y="286"/>
                  </a:lnTo>
                  <a:lnTo>
                    <a:pt x="160" y="288"/>
                  </a:lnTo>
                  <a:lnTo>
                    <a:pt x="146" y="288"/>
                  </a:lnTo>
                  <a:lnTo>
                    <a:pt x="146" y="288"/>
                  </a:lnTo>
                  <a:lnTo>
                    <a:pt x="130" y="288"/>
                  </a:lnTo>
                  <a:lnTo>
                    <a:pt x="116" y="286"/>
                  </a:lnTo>
                  <a:lnTo>
                    <a:pt x="102" y="282"/>
                  </a:lnTo>
                  <a:lnTo>
                    <a:pt x="90" y="278"/>
                  </a:lnTo>
                  <a:lnTo>
                    <a:pt x="76" y="272"/>
                  </a:lnTo>
                  <a:lnTo>
                    <a:pt x="64" y="264"/>
                  </a:lnTo>
                  <a:lnTo>
                    <a:pt x="54" y="256"/>
                  </a:lnTo>
                  <a:lnTo>
                    <a:pt x="44" y="246"/>
                  </a:lnTo>
                  <a:lnTo>
                    <a:pt x="34" y="236"/>
                  </a:lnTo>
                  <a:lnTo>
                    <a:pt x="26" y="226"/>
                  </a:lnTo>
                  <a:lnTo>
                    <a:pt x="18" y="214"/>
                  </a:lnTo>
                  <a:lnTo>
                    <a:pt x="12" y="200"/>
                  </a:lnTo>
                  <a:lnTo>
                    <a:pt x="8" y="188"/>
                  </a:lnTo>
                  <a:lnTo>
                    <a:pt x="4" y="174"/>
                  </a:lnTo>
                  <a:lnTo>
                    <a:pt x="2" y="158"/>
                  </a:lnTo>
                  <a:lnTo>
                    <a:pt x="0" y="144"/>
                  </a:lnTo>
                  <a:lnTo>
                    <a:pt x="0" y="144"/>
                  </a:lnTo>
                  <a:lnTo>
                    <a:pt x="2" y="130"/>
                  </a:lnTo>
                  <a:lnTo>
                    <a:pt x="4" y="114"/>
                  </a:lnTo>
                  <a:lnTo>
                    <a:pt x="8" y="100"/>
                  </a:lnTo>
                  <a:lnTo>
                    <a:pt x="12" y="88"/>
                  </a:lnTo>
                  <a:lnTo>
                    <a:pt x="18" y="74"/>
                  </a:lnTo>
                  <a:lnTo>
                    <a:pt x="26" y="62"/>
                  </a:lnTo>
                  <a:lnTo>
                    <a:pt x="34" y="52"/>
                  </a:lnTo>
                  <a:lnTo>
                    <a:pt x="44" y="42"/>
                  </a:lnTo>
                  <a:lnTo>
                    <a:pt x="54" y="32"/>
                  </a:lnTo>
                  <a:lnTo>
                    <a:pt x="64" y="24"/>
                  </a:lnTo>
                  <a:lnTo>
                    <a:pt x="76" y="16"/>
                  </a:lnTo>
                  <a:lnTo>
                    <a:pt x="90" y="10"/>
                  </a:lnTo>
                  <a:lnTo>
                    <a:pt x="102" y="6"/>
                  </a:lnTo>
                  <a:lnTo>
                    <a:pt x="116" y="2"/>
                  </a:lnTo>
                  <a:lnTo>
                    <a:pt x="130" y="0"/>
                  </a:lnTo>
                  <a:lnTo>
                    <a:pt x="146" y="0"/>
                  </a:lnTo>
                  <a:lnTo>
                    <a:pt x="146" y="0"/>
                  </a:lnTo>
                  <a:lnTo>
                    <a:pt x="160" y="0"/>
                  </a:lnTo>
                  <a:lnTo>
                    <a:pt x="174" y="2"/>
                  </a:lnTo>
                  <a:lnTo>
                    <a:pt x="188" y="6"/>
                  </a:lnTo>
                  <a:lnTo>
                    <a:pt x="202" y="10"/>
                  </a:lnTo>
                  <a:lnTo>
                    <a:pt x="214" y="16"/>
                  </a:lnTo>
                  <a:lnTo>
                    <a:pt x="226" y="24"/>
                  </a:lnTo>
                  <a:lnTo>
                    <a:pt x="238" y="32"/>
                  </a:lnTo>
                  <a:lnTo>
                    <a:pt x="248" y="42"/>
                  </a:lnTo>
                  <a:lnTo>
                    <a:pt x="258" y="52"/>
                  </a:lnTo>
                  <a:lnTo>
                    <a:pt x="266" y="62"/>
                  </a:lnTo>
                  <a:lnTo>
                    <a:pt x="274" y="74"/>
                  </a:lnTo>
                  <a:lnTo>
                    <a:pt x="280" y="88"/>
                  </a:lnTo>
                  <a:lnTo>
                    <a:pt x="284" y="100"/>
                  </a:lnTo>
                  <a:lnTo>
                    <a:pt x="288" y="114"/>
                  </a:lnTo>
                  <a:lnTo>
                    <a:pt x="290" y="130"/>
                  </a:lnTo>
                  <a:lnTo>
                    <a:pt x="290" y="144"/>
                  </a:lnTo>
                  <a:lnTo>
                    <a:pt x="290" y="144"/>
                  </a:lnTo>
                  <a:close/>
                </a:path>
              </a:pathLst>
            </a:custGeom>
            <a:solidFill>
              <a:srgbClr val="0E76BC"/>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58" name="TextBox 57"/>
            <p:cNvSpPr txBox="1"/>
            <p:nvPr/>
          </p:nvSpPr>
          <p:spPr>
            <a:xfrm>
              <a:off x="3278803" y="2493409"/>
              <a:ext cx="400109" cy="230832"/>
            </a:xfrm>
            <a:prstGeom prst="rect">
              <a:avLst/>
            </a:prstGeom>
            <a:noFill/>
          </p:spPr>
          <p:txBody>
            <a:bodyPr wrap="none" rtlCol="0">
              <a:spAutoFit/>
            </a:bodyPr>
            <a:lstStyle/>
            <a:p>
              <a:pPr defTabSz="685800">
                <a:defRPr/>
              </a:pPr>
              <a:r>
                <a:rPr lang="en-US" sz="525" kern="0" dirty="0">
                  <a:solidFill>
                    <a:schemeClr val="bg1"/>
                  </a:solidFill>
                  <a:latin typeface="+mj-lt"/>
                </a:rPr>
                <a:t>17%</a:t>
              </a:r>
            </a:p>
          </p:txBody>
        </p:sp>
        <p:sp>
          <p:nvSpPr>
            <p:cNvPr id="59" name="TextBox 58"/>
            <p:cNvSpPr txBox="1"/>
            <p:nvPr/>
          </p:nvSpPr>
          <p:spPr>
            <a:xfrm>
              <a:off x="3455381" y="2236347"/>
              <a:ext cx="479192" cy="284780"/>
            </a:xfrm>
            <a:prstGeom prst="rect">
              <a:avLst/>
            </a:prstGeom>
            <a:noFill/>
          </p:spPr>
          <p:txBody>
            <a:bodyPr wrap="none" rtlCol="0">
              <a:spAutoFit/>
            </a:bodyPr>
            <a:lstStyle/>
            <a:p>
              <a:pPr defTabSz="685800">
                <a:defRPr/>
              </a:pPr>
              <a:r>
                <a:rPr lang="en-US" sz="788" kern="0" dirty="0">
                  <a:solidFill>
                    <a:srgbClr val="012E57"/>
                  </a:solidFill>
                  <a:latin typeface="+mj-lt"/>
                </a:rPr>
                <a:t>39%</a:t>
              </a:r>
            </a:p>
          </p:txBody>
        </p:sp>
        <p:sp>
          <p:nvSpPr>
            <p:cNvPr id="74" name="TextBox 73"/>
            <p:cNvSpPr txBox="1"/>
            <p:nvPr/>
          </p:nvSpPr>
          <p:spPr>
            <a:xfrm>
              <a:off x="3088728" y="1822470"/>
              <a:ext cx="1282831" cy="246221"/>
            </a:xfrm>
            <a:prstGeom prst="rect">
              <a:avLst/>
            </a:prstGeom>
            <a:noFill/>
          </p:spPr>
          <p:txBody>
            <a:bodyPr wrap="none" rtlCol="0">
              <a:spAutoFit/>
            </a:bodyPr>
            <a:lstStyle/>
            <a:p>
              <a:pPr defTabSz="685800">
                <a:defRPr/>
              </a:pPr>
              <a:r>
                <a:rPr lang="en-US" sz="600" b="1" kern="0" dirty="0">
                  <a:solidFill>
                    <a:sysClr val="windowText" lastClr="000000"/>
                  </a:solidFill>
                </a:rPr>
                <a:t>Insomnia/ Sleep trouble</a:t>
              </a:r>
            </a:p>
          </p:txBody>
        </p:sp>
      </p:grpSp>
      <p:grpSp>
        <p:nvGrpSpPr>
          <p:cNvPr id="1048" name="Group 1047"/>
          <p:cNvGrpSpPr/>
          <p:nvPr/>
        </p:nvGrpSpPr>
        <p:grpSpPr>
          <a:xfrm>
            <a:off x="3728574" y="2465663"/>
            <a:ext cx="829073" cy="611983"/>
            <a:chOff x="3447427" y="3029537"/>
            <a:chExt cx="1105429" cy="815977"/>
          </a:xfrm>
        </p:grpSpPr>
        <p:sp>
          <p:nvSpPr>
            <p:cNvPr id="29" name="Freeform 17"/>
            <p:cNvSpPr>
              <a:spLocks/>
            </p:cNvSpPr>
            <p:nvPr/>
          </p:nvSpPr>
          <p:spPr bwMode="auto">
            <a:xfrm>
              <a:off x="3741435" y="3244981"/>
              <a:ext cx="523186" cy="521331"/>
            </a:xfrm>
            <a:custGeom>
              <a:avLst/>
              <a:gdLst>
                <a:gd name="T0" fmla="*/ 564 w 564"/>
                <a:gd name="T1" fmla="*/ 280 h 562"/>
                <a:gd name="T2" fmla="*/ 558 w 564"/>
                <a:gd name="T3" fmla="*/ 338 h 562"/>
                <a:gd name="T4" fmla="*/ 542 w 564"/>
                <a:gd name="T5" fmla="*/ 390 h 562"/>
                <a:gd name="T6" fmla="*/ 516 w 564"/>
                <a:gd name="T7" fmla="*/ 438 h 562"/>
                <a:gd name="T8" fmla="*/ 480 w 564"/>
                <a:gd name="T9" fmla="*/ 480 h 562"/>
                <a:gd name="T10" fmla="*/ 440 w 564"/>
                <a:gd name="T11" fmla="*/ 514 h 562"/>
                <a:gd name="T12" fmla="*/ 392 w 564"/>
                <a:gd name="T13" fmla="*/ 540 h 562"/>
                <a:gd name="T14" fmla="*/ 338 w 564"/>
                <a:gd name="T15" fmla="*/ 556 h 562"/>
                <a:gd name="T16" fmla="*/ 282 w 564"/>
                <a:gd name="T17" fmla="*/ 562 h 562"/>
                <a:gd name="T18" fmla="*/ 254 w 564"/>
                <a:gd name="T19" fmla="*/ 560 h 562"/>
                <a:gd name="T20" fmla="*/ 198 w 564"/>
                <a:gd name="T21" fmla="*/ 550 h 562"/>
                <a:gd name="T22" fmla="*/ 148 w 564"/>
                <a:gd name="T23" fmla="*/ 528 h 562"/>
                <a:gd name="T24" fmla="*/ 102 w 564"/>
                <a:gd name="T25" fmla="*/ 498 h 562"/>
                <a:gd name="T26" fmla="*/ 64 w 564"/>
                <a:gd name="T27" fmla="*/ 460 h 562"/>
                <a:gd name="T28" fmla="*/ 34 w 564"/>
                <a:gd name="T29" fmla="*/ 414 h 562"/>
                <a:gd name="T30" fmla="*/ 14 w 564"/>
                <a:gd name="T31" fmla="*/ 364 h 562"/>
                <a:gd name="T32" fmla="*/ 2 w 564"/>
                <a:gd name="T33" fmla="*/ 310 h 562"/>
                <a:gd name="T34" fmla="*/ 0 w 564"/>
                <a:gd name="T35" fmla="*/ 280 h 562"/>
                <a:gd name="T36" fmla="*/ 6 w 564"/>
                <a:gd name="T37" fmla="*/ 224 h 562"/>
                <a:gd name="T38" fmla="*/ 22 w 564"/>
                <a:gd name="T39" fmla="*/ 170 h 562"/>
                <a:gd name="T40" fmla="*/ 48 w 564"/>
                <a:gd name="T41" fmla="*/ 124 h 562"/>
                <a:gd name="T42" fmla="*/ 82 w 564"/>
                <a:gd name="T43" fmla="*/ 82 h 562"/>
                <a:gd name="T44" fmla="*/ 124 w 564"/>
                <a:gd name="T45" fmla="*/ 48 h 562"/>
                <a:gd name="T46" fmla="*/ 172 w 564"/>
                <a:gd name="T47" fmla="*/ 22 h 562"/>
                <a:gd name="T48" fmla="*/ 226 w 564"/>
                <a:gd name="T49" fmla="*/ 4 h 562"/>
                <a:gd name="T50" fmla="*/ 282 w 564"/>
                <a:gd name="T51" fmla="*/ 0 h 562"/>
                <a:gd name="T52" fmla="*/ 310 w 564"/>
                <a:gd name="T53" fmla="*/ 0 h 562"/>
                <a:gd name="T54" fmla="*/ 366 w 564"/>
                <a:gd name="T55" fmla="*/ 12 h 562"/>
                <a:gd name="T56" fmla="*/ 416 w 564"/>
                <a:gd name="T57" fmla="*/ 34 h 562"/>
                <a:gd name="T58" fmla="*/ 460 w 564"/>
                <a:gd name="T59" fmla="*/ 64 h 562"/>
                <a:gd name="T60" fmla="*/ 498 w 564"/>
                <a:gd name="T61" fmla="*/ 102 h 562"/>
                <a:gd name="T62" fmla="*/ 530 w 564"/>
                <a:gd name="T63" fmla="*/ 146 h 562"/>
                <a:gd name="T64" fmla="*/ 550 w 564"/>
                <a:gd name="T65" fmla="*/ 196 h 562"/>
                <a:gd name="T66" fmla="*/ 562 w 564"/>
                <a:gd name="T67" fmla="*/ 252 h 562"/>
                <a:gd name="T68" fmla="*/ 564 w 564"/>
                <a:gd name="T69" fmla="*/ 28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4" h="562">
                  <a:moveTo>
                    <a:pt x="564" y="280"/>
                  </a:moveTo>
                  <a:lnTo>
                    <a:pt x="564" y="280"/>
                  </a:lnTo>
                  <a:lnTo>
                    <a:pt x="562" y="310"/>
                  </a:lnTo>
                  <a:lnTo>
                    <a:pt x="558" y="338"/>
                  </a:lnTo>
                  <a:lnTo>
                    <a:pt x="550" y="364"/>
                  </a:lnTo>
                  <a:lnTo>
                    <a:pt x="542" y="390"/>
                  </a:lnTo>
                  <a:lnTo>
                    <a:pt x="530" y="414"/>
                  </a:lnTo>
                  <a:lnTo>
                    <a:pt x="516" y="438"/>
                  </a:lnTo>
                  <a:lnTo>
                    <a:pt x="498" y="460"/>
                  </a:lnTo>
                  <a:lnTo>
                    <a:pt x="480" y="480"/>
                  </a:lnTo>
                  <a:lnTo>
                    <a:pt x="460" y="498"/>
                  </a:lnTo>
                  <a:lnTo>
                    <a:pt x="440" y="514"/>
                  </a:lnTo>
                  <a:lnTo>
                    <a:pt x="416" y="528"/>
                  </a:lnTo>
                  <a:lnTo>
                    <a:pt x="392" y="540"/>
                  </a:lnTo>
                  <a:lnTo>
                    <a:pt x="366" y="550"/>
                  </a:lnTo>
                  <a:lnTo>
                    <a:pt x="338" y="556"/>
                  </a:lnTo>
                  <a:lnTo>
                    <a:pt x="310" y="560"/>
                  </a:lnTo>
                  <a:lnTo>
                    <a:pt x="282" y="562"/>
                  </a:lnTo>
                  <a:lnTo>
                    <a:pt x="282" y="562"/>
                  </a:lnTo>
                  <a:lnTo>
                    <a:pt x="254" y="560"/>
                  </a:lnTo>
                  <a:lnTo>
                    <a:pt x="226" y="556"/>
                  </a:lnTo>
                  <a:lnTo>
                    <a:pt x="198" y="550"/>
                  </a:lnTo>
                  <a:lnTo>
                    <a:pt x="172" y="540"/>
                  </a:lnTo>
                  <a:lnTo>
                    <a:pt x="148" y="528"/>
                  </a:lnTo>
                  <a:lnTo>
                    <a:pt x="124" y="514"/>
                  </a:lnTo>
                  <a:lnTo>
                    <a:pt x="102" y="498"/>
                  </a:lnTo>
                  <a:lnTo>
                    <a:pt x="82" y="480"/>
                  </a:lnTo>
                  <a:lnTo>
                    <a:pt x="64" y="460"/>
                  </a:lnTo>
                  <a:lnTo>
                    <a:pt x="48" y="438"/>
                  </a:lnTo>
                  <a:lnTo>
                    <a:pt x="34" y="414"/>
                  </a:lnTo>
                  <a:lnTo>
                    <a:pt x="22" y="390"/>
                  </a:lnTo>
                  <a:lnTo>
                    <a:pt x="14" y="364"/>
                  </a:lnTo>
                  <a:lnTo>
                    <a:pt x="6" y="338"/>
                  </a:lnTo>
                  <a:lnTo>
                    <a:pt x="2" y="310"/>
                  </a:lnTo>
                  <a:lnTo>
                    <a:pt x="0" y="280"/>
                  </a:lnTo>
                  <a:lnTo>
                    <a:pt x="0" y="280"/>
                  </a:lnTo>
                  <a:lnTo>
                    <a:pt x="2" y="252"/>
                  </a:lnTo>
                  <a:lnTo>
                    <a:pt x="6" y="224"/>
                  </a:lnTo>
                  <a:lnTo>
                    <a:pt x="14" y="196"/>
                  </a:lnTo>
                  <a:lnTo>
                    <a:pt x="22" y="170"/>
                  </a:lnTo>
                  <a:lnTo>
                    <a:pt x="34" y="146"/>
                  </a:lnTo>
                  <a:lnTo>
                    <a:pt x="48" y="124"/>
                  </a:lnTo>
                  <a:lnTo>
                    <a:pt x="64" y="102"/>
                  </a:lnTo>
                  <a:lnTo>
                    <a:pt x="82" y="82"/>
                  </a:lnTo>
                  <a:lnTo>
                    <a:pt x="102" y="64"/>
                  </a:lnTo>
                  <a:lnTo>
                    <a:pt x="124" y="48"/>
                  </a:lnTo>
                  <a:lnTo>
                    <a:pt x="148" y="34"/>
                  </a:lnTo>
                  <a:lnTo>
                    <a:pt x="172" y="22"/>
                  </a:lnTo>
                  <a:lnTo>
                    <a:pt x="198" y="12"/>
                  </a:lnTo>
                  <a:lnTo>
                    <a:pt x="226" y="4"/>
                  </a:lnTo>
                  <a:lnTo>
                    <a:pt x="254" y="0"/>
                  </a:lnTo>
                  <a:lnTo>
                    <a:pt x="282" y="0"/>
                  </a:lnTo>
                  <a:lnTo>
                    <a:pt x="282" y="0"/>
                  </a:lnTo>
                  <a:lnTo>
                    <a:pt x="310" y="0"/>
                  </a:lnTo>
                  <a:lnTo>
                    <a:pt x="338" y="4"/>
                  </a:lnTo>
                  <a:lnTo>
                    <a:pt x="366" y="12"/>
                  </a:lnTo>
                  <a:lnTo>
                    <a:pt x="392" y="22"/>
                  </a:lnTo>
                  <a:lnTo>
                    <a:pt x="416" y="34"/>
                  </a:lnTo>
                  <a:lnTo>
                    <a:pt x="440" y="48"/>
                  </a:lnTo>
                  <a:lnTo>
                    <a:pt x="460" y="64"/>
                  </a:lnTo>
                  <a:lnTo>
                    <a:pt x="480" y="82"/>
                  </a:lnTo>
                  <a:lnTo>
                    <a:pt x="498" y="102"/>
                  </a:lnTo>
                  <a:lnTo>
                    <a:pt x="516" y="124"/>
                  </a:lnTo>
                  <a:lnTo>
                    <a:pt x="530" y="146"/>
                  </a:lnTo>
                  <a:lnTo>
                    <a:pt x="542" y="170"/>
                  </a:lnTo>
                  <a:lnTo>
                    <a:pt x="550" y="196"/>
                  </a:lnTo>
                  <a:lnTo>
                    <a:pt x="558" y="224"/>
                  </a:lnTo>
                  <a:lnTo>
                    <a:pt x="562" y="252"/>
                  </a:lnTo>
                  <a:lnTo>
                    <a:pt x="564" y="280"/>
                  </a:lnTo>
                  <a:lnTo>
                    <a:pt x="564" y="280"/>
                  </a:lnTo>
                  <a:close/>
                </a:path>
              </a:pathLst>
            </a:custGeom>
            <a:solidFill>
              <a:srgbClr val="818285">
                <a:alpha val="27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30" name="Freeform 18"/>
            <p:cNvSpPr>
              <a:spLocks/>
            </p:cNvSpPr>
            <p:nvPr/>
          </p:nvSpPr>
          <p:spPr bwMode="auto">
            <a:xfrm>
              <a:off x="3554988" y="3433644"/>
              <a:ext cx="411870" cy="411870"/>
            </a:xfrm>
            <a:custGeom>
              <a:avLst/>
              <a:gdLst>
                <a:gd name="T0" fmla="*/ 444 w 444"/>
                <a:gd name="T1" fmla="*/ 222 h 444"/>
                <a:gd name="T2" fmla="*/ 440 w 444"/>
                <a:gd name="T3" fmla="*/ 266 h 444"/>
                <a:gd name="T4" fmla="*/ 426 w 444"/>
                <a:gd name="T5" fmla="*/ 308 h 444"/>
                <a:gd name="T6" fmla="*/ 406 w 444"/>
                <a:gd name="T7" fmla="*/ 346 h 444"/>
                <a:gd name="T8" fmla="*/ 380 w 444"/>
                <a:gd name="T9" fmla="*/ 378 h 444"/>
                <a:gd name="T10" fmla="*/ 346 w 444"/>
                <a:gd name="T11" fmla="*/ 406 h 444"/>
                <a:gd name="T12" fmla="*/ 308 w 444"/>
                <a:gd name="T13" fmla="*/ 426 h 444"/>
                <a:gd name="T14" fmla="*/ 266 w 444"/>
                <a:gd name="T15" fmla="*/ 438 h 444"/>
                <a:gd name="T16" fmla="*/ 222 w 444"/>
                <a:gd name="T17" fmla="*/ 444 h 444"/>
                <a:gd name="T18" fmla="*/ 200 w 444"/>
                <a:gd name="T19" fmla="*/ 442 h 444"/>
                <a:gd name="T20" fmla="*/ 156 w 444"/>
                <a:gd name="T21" fmla="*/ 434 h 444"/>
                <a:gd name="T22" fmla="*/ 116 w 444"/>
                <a:gd name="T23" fmla="*/ 416 h 444"/>
                <a:gd name="T24" fmla="*/ 82 w 444"/>
                <a:gd name="T25" fmla="*/ 392 h 444"/>
                <a:gd name="T26" fmla="*/ 52 w 444"/>
                <a:gd name="T27" fmla="*/ 362 h 444"/>
                <a:gd name="T28" fmla="*/ 28 w 444"/>
                <a:gd name="T29" fmla="*/ 328 h 444"/>
                <a:gd name="T30" fmla="*/ 10 w 444"/>
                <a:gd name="T31" fmla="*/ 288 h 444"/>
                <a:gd name="T32" fmla="*/ 2 w 444"/>
                <a:gd name="T33" fmla="*/ 244 h 444"/>
                <a:gd name="T34" fmla="*/ 0 w 444"/>
                <a:gd name="T35" fmla="*/ 222 h 444"/>
                <a:gd name="T36" fmla="*/ 6 w 444"/>
                <a:gd name="T37" fmla="*/ 176 h 444"/>
                <a:gd name="T38" fmla="*/ 18 w 444"/>
                <a:gd name="T39" fmla="*/ 136 h 444"/>
                <a:gd name="T40" fmla="*/ 38 w 444"/>
                <a:gd name="T41" fmla="*/ 98 h 444"/>
                <a:gd name="T42" fmla="*/ 66 w 444"/>
                <a:gd name="T43" fmla="*/ 64 h 444"/>
                <a:gd name="T44" fmla="*/ 98 w 444"/>
                <a:gd name="T45" fmla="*/ 38 h 444"/>
                <a:gd name="T46" fmla="*/ 136 w 444"/>
                <a:gd name="T47" fmla="*/ 18 h 444"/>
                <a:gd name="T48" fmla="*/ 178 w 444"/>
                <a:gd name="T49" fmla="*/ 4 h 444"/>
                <a:gd name="T50" fmla="*/ 222 w 444"/>
                <a:gd name="T51" fmla="*/ 0 h 444"/>
                <a:gd name="T52" fmla="*/ 244 w 444"/>
                <a:gd name="T53" fmla="*/ 0 h 444"/>
                <a:gd name="T54" fmla="*/ 288 w 444"/>
                <a:gd name="T55" fmla="*/ 10 h 444"/>
                <a:gd name="T56" fmla="*/ 328 w 444"/>
                <a:gd name="T57" fmla="*/ 26 h 444"/>
                <a:gd name="T58" fmla="*/ 364 w 444"/>
                <a:gd name="T59" fmla="*/ 50 h 444"/>
                <a:gd name="T60" fmla="*/ 394 w 444"/>
                <a:gd name="T61" fmla="*/ 80 h 444"/>
                <a:gd name="T62" fmla="*/ 418 w 444"/>
                <a:gd name="T63" fmla="*/ 116 h 444"/>
                <a:gd name="T64" fmla="*/ 434 w 444"/>
                <a:gd name="T65" fmla="*/ 156 h 444"/>
                <a:gd name="T66" fmla="*/ 442 w 444"/>
                <a:gd name="T67" fmla="*/ 198 h 444"/>
                <a:gd name="T68" fmla="*/ 444 w 444"/>
                <a:gd name="T69" fmla="*/ 22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4">
                  <a:moveTo>
                    <a:pt x="444" y="222"/>
                  </a:moveTo>
                  <a:lnTo>
                    <a:pt x="444" y="222"/>
                  </a:lnTo>
                  <a:lnTo>
                    <a:pt x="442" y="244"/>
                  </a:lnTo>
                  <a:lnTo>
                    <a:pt x="440" y="266"/>
                  </a:lnTo>
                  <a:lnTo>
                    <a:pt x="434" y="288"/>
                  </a:lnTo>
                  <a:lnTo>
                    <a:pt x="426" y="308"/>
                  </a:lnTo>
                  <a:lnTo>
                    <a:pt x="418" y="328"/>
                  </a:lnTo>
                  <a:lnTo>
                    <a:pt x="406" y="346"/>
                  </a:lnTo>
                  <a:lnTo>
                    <a:pt x="394" y="362"/>
                  </a:lnTo>
                  <a:lnTo>
                    <a:pt x="380" y="378"/>
                  </a:lnTo>
                  <a:lnTo>
                    <a:pt x="364" y="392"/>
                  </a:lnTo>
                  <a:lnTo>
                    <a:pt x="346" y="406"/>
                  </a:lnTo>
                  <a:lnTo>
                    <a:pt x="328" y="416"/>
                  </a:lnTo>
                  <a:lnTo>
                    <a:pt x="308" y="426"/>
                  </a:lnTo>
                  <a:lnTo>
                    <a:pt x="288" y="434"/>
                  </a:lnTo>
                  <a:lnTo>
                    <a:pt x="266" y="438"/>
                  </a:lnTo>
                  <a:lnTo>
                    <a:pt x="244" y="442"/>
                  </a:lnTo>
                  <a:lnTo>
                    <a:pt x="222" y="444"/>
                  </a:lnTo>
                  <a:lnTo>
                    <a:pt x="222" y="444"/>
                  </a:lnTo>
                  <a:lnTo>
                    <a:pt x="200" y="442"/>
                  </a:lnTo>
                  <a:lnTo>
                    <a:pt x="178" y="438"/>
                  </a:lnTo>
                  <a:lnTo>
                    <a:pt x="156" y="434"/>
                  </a:lnTo>
                  <a:lnTo>
                    <a:pt x="136" y="426"/>
                  </a:lnTo>
                  <a:lnTo>
                    <a:pt x="116" y="416"/>
                  </a:lnTo>
                  <a:lnTo>
                    <a:pt x="98" y="406"/>
                  </a:lnTo>
                  <a:lnTo>
                    <a:pt x="82" y="392"/>
                  </a:lnTo>
                  <a:lnTo>
                    <a:pt x="66" y="378"/>
                  </a:lnTo>
                  <a:lnTo>
                    <a:pt x="52" y="362"/>
                  </a:lnTo>
                  <a:lnTo>
                    <a:pt x="38" y="346"/>
                  </a:lnTo>
                  <a:lnTo>
                    <a:pt x="28" y="328"/>
                  </a:lnTo>
                  <a:lnTo>
                    <a:pt x="18" y="308"/>
                  </a:lnTo>
                  <a:lnTo>
                    <a:pt x="10" y="288"/>
                  </a:lnTo>
                  <a:lnTo>
                    <a:pt x="6" y="266"/>
                  </a:lnTo>
                  <a:lnTo>
                    <a:pt x="2" y="244"/>
                  </a:lnTo>
                  <a:lnTo>
                    <a:pt x="0" y="222"/>
                  </a:lnTo>
                  <a:lnTo>
                    <a:pt x="0" y="222"/>
                  </a:lnTo>
                  <a:lnTo>
                    <a:pt x="2" y="198"/>
                  </a:lnTo>
                  <a:lnTo>
                    <a:pt x="6" y="176"/>
                  </a:lnTo>
                  <a:lnTo>
                    <a:pt x="10" y="156"/>
                  </a:lnTo>
                  <a:lnTo>
                    <a:pt x="18" y="136"/>
                  </a:lnTo>
                  <a:lnTo>
                    <a:pt x="28" y="116"/>
                  </a:lnTo>
                  <a:lnTo>
                    <a:pt x="38" y="98"/>
                  </a:lnTo>
                  <a:lnTo>
                    <a:pt x="52" y="80"/>
                  </a:lnTo>
                  <a:lnTo>
                    <a:pt x="66" y="64"/>
                  </a:lnTo>
                  <a:lnTo>
                    <a:pt x="82" y="50"/>
                  </a:lnTo>
                  <a:lnTo>
                    <a:pt x="98" y="38"/>
                  </a:lnTo>
                  <a:lnTo>
                    <a:pt x="116" y="26"/>
                  </a:lnTo>
                  <a:lnTo>
                    <a:pt x="136" y="18"/>
                  </a:lnTo>
                  <a:lnTo>
                    <a:pt x="156" y="10"/>
                  </a:lnTo>
                  <a:lnTo>
                    <a:pt x="178" y="4"/>
                  </a:lnTo>
                  <a:lnTo>
                    <a:pt x="200" y="0"/>
                  </a:lnTo>
                  <a:lnTo>
                    <a:pt x="222" y="0"/>
                  </a:lnTo>
                  <a:lnTo>
                    <a:pt x="222" y="0"/>
                  </a:lnTo>
                  <a:lnTo>
                    <a:pt x="244" y="0"/>
                  </a:lnTo>
                  <a:lnTo>
                    <a:pt x="266" y="4"/>
                  </a:lnTo>
                  <a:lnTo>
                    <a:pt x="288" y="10"/>
                  </a:lnTo>
                  <a:lnTo>
                    <a:pt x="308" y="18"/>
                  </a:lnTo>
                  <a:lnTo>
                    <a:pt x="328" y="26"/>
                  </a:lnTo>
                  <a:lnTo>
                    <a:pt x="346" y="38"/>
                  </a:lnTo>
                  <a:lnTo>
                    <a:pt x="364" y="50"/>
                  </a:lnTo>
                  <a:lnTo>
                    <a:pt x="380" y="64"/>
                  </a:lnTo>
                  <a:lnTo>
                    <a:pt x="394" y="80"/>
                  </a:lnTo>
                  <a:lnTo>
                    <a:pt x="406" y="98"/>
                  </a:lnTo>
                  <a:lnTo>
                    <a:pt x="418" y="116"/>
                  </a:lnTo>
                  <a:lnTo>
                    <a:pt x="426" y="136"/>
                  </a:lnTo>
                  <a:lnTo>
                    <a:pt x="434" y="156"/>
                  </a:lnTo>
                  <a:lnTo>
                    <a:pt x="440" y="176"/>
                  </a:lnTo>
                  <a:lnTo>
                    <a:pt x="442" y="198"/>
                  </a:lnTo>
                  <a:lnTo>
                    <a:pt x="444" y="222"/>
                  </a:lnTo>
                  <a:lnTo>
                    <a:pt x="444" y="222"/>
                  </a:lnTo>
                  <a:close/>
                </a:path>
              </a:pathLst>
            </a:custGeom>
            <a:solidFill>
              <a:srgbClr val="0E76BC"/>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56" name="TextBox 55"/>
            <p:cNvSpPr txBox="1"/>
            <p:nvPr/>
          </p:nvSpPr>
          <p:spPr>
            <a:xfrm>
              <a:off x="3606448" y="3547246"/>
              <a:ext cx="400109" cy="230832"/>
            </a:xfrm>
            <a:prstGeom prst="rect">
              <a:avLst/>
            </a:prstGeom>
            <a:noFill/>
          </p:spPr>
          <p:txBody>
            <a:bodyPr wrap="none" rtlCol="0">
              <a:spAutoFit/>
            </a:bodyPr>
            <a:lstStyle/>
            <a:p>
              <a:pPr defTabSz="685800">
                <a:defRPr/>
              </a:pPr>
              <a:r>
                <a:rPr lang="en-US" sz="525" kern="0" dirty="0">
                  <a:solidFill>
                    <a:schemeClr val="bg1"/>
                  </a:solidFill>
                  <a:latin typeface="+mj-lt"/>
                </a:rPr>
                <a:t>26%</a:t>
              </a:r>
            </a:p>
          </p:txBody>
        </p:sp>
        <p:sp>
          <p:nvSpPr>
            <p:cNvPr id="60" name="TextBox 59"/>
            <p:cNvSpPr txBox="1"/>
            <p:nvPr/>
          </p:nvSpPr>
          <p:spPr>
            <a:xfrm>
              <a:off x="3833610" y="3347665"/>
              <a:ext cx="479192" cy="284780"/>
            </a:xfrm>
            <a:prstGeom prst="rect">
              <a:avLst/>
            </a:prstGeom>
            <a:noFill/>
          </p:spPr>
          <p:txBody>
            <a:bodyPr wrap="none" rtlCol="0">
              <a:spAutoFit/>
            </a:bodyPr>
            <a:lstStyle/>
            <a:p>
              <a:pPr defTabSz="685800">
                <a:defRPr/>
              </a:pPr>
              <a:r>
                <a:rPr lang="en-US" sz="788" kern="0" dirty="0">
                  <a:solidFill>
                    <a:srgbClr val="012E57"/>
                  </a:solidFill>
                  <a:latin typeface="+mj-lt"/>
                </a:rPr>
                <a:t>33%</a:t>
              </a:r>
            </a:p>
          </p:txBody>
        </p:sp>
        <p:sp>
          <p:nvSpPr>
            <p:cNvPr id="75" name="TextBox 74"/>
            <p:cNvSpPr txBox="1"/>
            <p:nvPr/>
          </p:nvSpPr>
          <p:spPr>
            <a:xfrm>
              <a:off x="3447427" y="3029537"/>
              <a:ext cx="1105429" cy="246221"/>
            </a:xfrm>
            <a:prstGeom prst="rect">
              <a:avLst/>
            </a:prstGeom>
            <a:noFill/>
          </p:spPr>
          <p:txBody>
            <a:bodyPr wrap="none" rtlCol="0">
              <a:spAutoFit/>
            </a:bodyPr>
            <a:lstStyle/>
            <a:p>
              <a:pPr defTabSz="685800">
                <a:defRPr/>
              </a:pPr>
              <a:r>
                <a:rPr lang="en-US" sz="600" b="1" kern="0" dirty="0">
                  <a:solidFill>
                    <a:sysClr val="windowText" lastClr="000000"/>
                  </a:solidFill>
                </a:rPr>
                <a:t>High Blood Pressure</a:t>
              </a:r>
            </a:p>
          </p:txBody>
        </p:sp>
      </p:grpSp>
      <p:grpSp>
        <p:nvGrpSpPr>
          <p:cNvPr id="1049" name="Group 1048"/>
          <p:cNvGrpSpPr/>
          <p:nvPr/>
        </p:nvGrpSpPr>
        <p:grpSpPr>
          <a:xfrm>
            <a:off x="3743520" y="3426698"/>
            <a:ext cx="679994" cy="608544"/>
            <a:chOff x="3467362" y="4329390"/>
            <a:chExt cx="906658" cy="811391"/>
          </a:xfrm>
        </p:grpSpPr>
        <p:sp>
          <p:nvSpPr>
            <p:cNvPr id="31" name="Freeform 19"/>
            <p:cNvSpPr>
              <a:spLocks/>
            </p:cNvSpPr>
            <p:nvPr/>
          </p:nvSpPr>
          <p:spPr bwMode="auto">
            <a:xfrm>
              <a:off x="3665418" y="4560181"/>
              <a:ext cx="426712" cy="426712"/>
            </a:xfrm>
            <a:custGeom>
              <a:avLst/>
              <a:gdLst>
                <a:gd name="T0" fmla="*/ 460 w 460"/>
                <a:gd name="T1" fmla="*/ 230 h 460"/>
                <a:gd name="T2" fmla="*/ 456 w 460"/>
                <a:gd name="T3" fmla="*/ 276 h 460"/>
                <a:gd name="T4" fmla="*/ 442 w 460"/>
                <a:gd name="T5" fmla="*/ 318 h 460"/>
                <a:gd name="T6" fmla="*/ 420 w 460"/>
                <a:gd name="T7" fmla="*/ 358 h 460"/>
                <a:gd name="T8" fmla="*/ 392 w 460"/>
                <a:gd name="T9" fmla="*/ 392 h 460"/>
                <a:gd name="T10" fmla="*/ 358 w 460"/>
                <a:gd name="T11" fmla="*/ 420 h 460"/>
                <a:gd name="T12" fmla="*/ 320 w 460"/>
                <a:gd name="T13" fmla="*/ 442 h 460"/>
                <a:gd name="T14" fmla="*/ 276 w 460"/>
                <a:gd name="T15" fmla="*/ 454 h 460"/>
                <a:gd name="T16" fmla="*/ 230 w 460"/>
                <a:gd name="T17" fmla="*/ 460 h 460"/>
                <a:gd name="T18" fmla="*/ 206 w 460"/>
                <a:gd name="T19" fmla="*/ 458 h 460"/>
                <a:gd name="T20" fmla="*/ 162 w 460"/>
                <a:gd name="T21" fmla="*/ 450 h 460"/>
                <a:gd name="T22" fmla="*/ 120 w 460"/>
                <a:gd name="T23" fmla="*/ 432 h 460"/>
                <a:gd name="T24" fmla="*/ 84 w 460"/>
                <a:gd name="T25" fmla="*/ 406 h 460"/>
                <a:gd name="T26" fmla="*/ 52 w 460"/>
                <a:gd name="T27" fmla="*/ 376 h 460"/>
                <a:gd name="T28" fmla="*/ 28 w 460"/>
                <a:gd name="T29" fmla="*/ 338 h 460"/>
                <a:gd name="T30" fmla="*/ 10 w 460"/>
                <a:gd name="T31" fmla="*/ 298 h 460"/>
                <a:gd name="T32" fmla="*/ 0 w 460"/>
                <a:gd name="T33" fmla="*/ 252 h 460"/>
                <a:gd name="T34" fmla="*/ 0 w 460"/>
                <a:gd name="T35" fmla="*/ 230 h 460"/>
                <a:gd name="T36" fmla="*/ 4 w 460"/>
                <a:gd name="T37" fmla="*/ 182 h 460"/>
                <a:gd name="T38" fmla="*/ 18 w 460"/>
                <a:gd name="T39" fmla="*/ 140 h 460"/>
                <a:gd name="T40" fmla="*/ 40 w 460"/>
                <a:gd name="T41" fmla="*/ 100 h 460"/>
                <a:gd name="T42" fmla="*/ 68 w 460"/>
                <a:gd name="T43" fmla="*/ 66 h 460"/>
                <a:gd name="T44" fmla="*/ 102 w 460"/>
                <a:gd name="T45" fmla="*/ 38 h 460"/>
                <a:gd name="T46" fmla="*/ 140 w 460"/>
                <a:gd name="T47" fmla="*/ 18 h 460"/>
                <a:gd name="T48" fmla="*/ 184 w 460"/>
                <a:gd name="T49" fmla="*/ 4 h 460"/>
                <a:gd name="T50" fmla="*/ 230 w 460"/>
                <a:gd name="T51" fmla="*/ 0 h 460"/>
                <a:gd name="T52" fmla="*/ 254 w 460"/>
                <a:gd name="T53" fmla="*/ 0 h 460"/>
                <a:gd name="T54" fmla="*/ 298 w 460"/>
                <a:gd name="T55" fmla="*/ 10 h 460"/>
                <a:gd name="T56" fmla="*/ 340 w 460"/>
                <a:gd name="T57" fmla="*/ 26 h 460"/>
                <a:gd name="T58" fmla="*/ 376 w 460"/>
                <a:gd name="T59" fmla="*/ 52 h 460"/>
                <a:gd name="T60" fmla="*/ 408 w 460"/>
                <a:gd name="T61" fmla="*/ 82 h 460"/>
                <a:gd name="T62" fmla="*/ 432 w 460"/>
                <a:gd name="T63" fmla="*/ 120 h 460"/>
                <a:gd name="T64" fmla="*/ 450 w 460"/>
                <a:gd name="T65" fmla="*/ 160 h 460"/>
                <a:gd name="T66" fmla="*/ 458 w 460"/>
                <a:gd name="T67" fmla="*/ 206 h 460"/>
                <a:gd name="T68" fmla="*/ 460 w 460"/>
                <a:gd name="T69" fmla="*/ 2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0" h="460">
                  <a:moveTo>
                    <a:pt x="460" y="230"/>
                  </a:moveTo>
                  <a:lnTo>
                    <a:pt x="460" y="230"/>
                  </a:lnTo>
                  <a:lnTo>
                    <a:pt x="458" y="252"/>
                  </a:lnTo>
                  <a:lnTo>
                    <a:pt x="456" y="276"/>
                  </a:lnTo>
                  <a:lnTo>
                    <a:pt x="450" y="298"/>
                  </a:lnTo>
                  <a:lnTo>
                    <a:pt x="442" y="318"/>
                  </a:lnTo>
                  <a:lnTo>
                    <a:pt x="432" y="338"/>
                  </a:lnTo>
                  <a:lnTo>
                    <a:pt x="420" y="358"/>
                  </a:lnTo>
                  <a:lnTo>
                    <a:pt x="408" y="376"/>
                  </a:lnTo>
                  <a:lnTo>
                    <a:pt x="392" y="392"/>
                  </a:lnTo>
                  <a:lnTo>
                    <a:pt x="376" y="406"/>
                  </a:lnTo>
                  <a:lnTo>
                    <a:pt x="358" y="420"/>
                  </a:lnTo>
                  <a:lnTo>
                    <a:pt x="340" y="432"/>
                  </a:lnTo>
                  <a:lnTo>
                    <a:pt x="320" y="442"/>
                  </a:lnTo>
                  <a:lnTo>
                    <a:pt x="298" y="450"/>
                  </a:lnTo>
                  <a:lnTo>
                    <a:pt x="276" y="454"/>
                  </a:lnTo>
                  <a:lnTo>
                    <a:pt x="254" y="458"/>
                  </a:lnTo>
                  <a:lnTo>
                    <a:pt x="230" y="460"/>
                  </a:lnTo>
                  <a:lnTo>
                    <a:pt x="230" y="460"/>
                  </a:lnTo>
                  <a:lnTo>
                    <a:pt x="206" y="458"/>
                  </a:lnTo>
                  <a:lnTo>
                    <a:pt x="184" y="454"/>
                  </a:lnTo>
                  <a:lnTo>
                    <a:pt x="162" y="450"/>
                  </a:lnTo>
                  <a:lnTo>
                    <a:pt x="140" y="442"/>
                  </a:lnTo>
                  <a:lnTo>
                    <a:pt x="120" y="432"/>
                  </a:lnTo>
                  <a:lnTo>
                    <a:pt x="102" y="420"/>
                  </a:lnTo>
                  <a:lnTo>
                    <a:pt x="84" y="406"/>
                  </a:lnTo>
                  <a:lnTo>
                    <a:pt x="68" y="392"/>
                  </a:lnTo>
                  <a:lnTo>
                    <a:pt x="52" y="376"/>
                  </a:lnTo>
                  <a:lnTo>
                    <a:pt x="40" y="358"/>
                  </a:lnTo>
                  <a:lnTo>
                    <a:pt x="28" y="338"/>
                  </a:lnTo>
                  <a:lnTo>
                    <a:pt x="18" y="318"/>
                  </a:lnTo>
                  <a:lnTo>
                    <a:pt x="10" y="298"/>
                  </a:lnTo>
                  <a:lnTo>
                    <a:pt x="4" y="276"/>
                  </a:lnTo>
                  <a:lnTo>
                    <a:pt x="0" y="252"/>
                  </a:lnTo>
                  <a:lnTo>
                    <a:pt x="0" y="230"/>
                  </a:lnTo>
                  <a:lnTo>
                    <a:pt x="0" y="230"/>
                  </a:lnTo>
                  <a:lnTo>
                    <a:pt x="0" y="206"/>
                  </a:lnTo>
                  <a:lnTo>
                    <a:pt x="4" y="182"/>
                  </a:lnTo>
                  <a:lnTo>
                    <a:pt x="10" y="160"/>
                  </a:lnTo>
                  <a:lnTo>
                    <a:pt x="18" y="140"/>
                  </a:lnTo>
                  <a:lnTo>
                    <a:pt x="28" y="120"/>
                  </a:lnTo>
                  <a:lnTo>
                    <a:pt x="40" y="100"/>
                  </a:lnTo>
                  <a:lnTo>
                    <a:pt x="52" y="82"/>
                  </a:lnTo>
                  <a:lnTo>
                    <a:pt x="68" y="66"/>
                  </a:lnTo>
                  <a:lnTo>
                    <a:pt x="84" y="52"/>
                  </a:lnTo>
                  <a:lnTo>
                    <a:pt x="102" y="38"/>
                  </a:lnTo>
                  <a:lnTo>
                    <a:pt x="120" y="26"/>
                  </a:lnTo>
                  <a:lnTo>
                    <a:pt x="140" y="18"/>
                  </a:lnTo>
                  <a:lnTo>
                    <a:pt x="162" y="10"/>
                  </a:lnTo>
                  <a:lnTo>
                    <a:pt x="184" y="4"/>
                  </a:lnTo>
                  <a:lnTo>
                    <a:pt x="206" y="0"/>
                  </a:lnTo>
                  <a:lnTo>
                    <a:pt x="230" y="0"/>
                  </a:lnTo>
                  <a:lnTo>
                    <a:pt x="230" y="0"/>
                  </a:lnTo>
                  <a:lnTo>
                    <a:pt x="254" y="0"/>
                  </a:lnTo>
                  <a:lnTo>
                    <a:pt x="276" y="4"/>
                  </a:lnTo>
                  <a:lnTo>
                    <a:pt x="298" y="10"/>
                  </a:lnTo>
                  <a:lnTo>
                    <a:pt x="320" y="18"/>
                  </a:lnTo>
                  <a:lnTo>
                    <a:pt x="340" y="26"/>
                  </a:lnTo>
                  <a:lnTo>
                    <a:pt x="358" y="38"/>
                  </a:lnTo>
                  <a:lnTo>
                    <a:pt x="376" y="52"/>
                  </a:lnTo>
                  <a:lnTo>
                    <a:pt x="392" y="66"/>
                  </a:lnTo>
                  <a:lnTo>
                    <a:pt x="408" y="82"/>
                  </a:lnTo>
                  <a:lnTo>
                    <a:pt x="420" y="100"/>
                  </a:lnTo>
                  <a:lnTo>
                    <a:pt x="432" y="120"/>
                  </a:lnTo>
                  <a:lnTo>
                    <a:pt x="442" y="140"/>
                  </a:lnTo>
                  <a:lnTo>
                    <a:pt x="450" y="160"/>
                  </a:lnTo>
                  <a:lnTo>
                    <a:pt x="456" y="182"/>
                  </a:lnTo>
                  <a:lnTo>
                    <a:pt x="458" y="206"/>
                  </a:lnTo>
                  <a:lnTo>
                    <a:pt x="460" y="230"/>
                  </a:lnTo>
                  <a:lnTo>
                    <a:pt x="460" y="230"/>
                  </a:lnTo>
                  <a:close/>
                </a:path>
              </a:pathLst>
            </a:custGeom>
            <a:solidFill>
              <a:srgbClr val="818285">
                <a:alpha val="27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1024" name="Freeform 20"/>
            <p:cNvSpPr>
              <a:spLocks/>
            </p:cNvSpPr>
            <p:nvPr/>
          </p:nvSpPr>
          <p:spPr bwMode="auto">
            <a:xfrm>
              <a:off x="3565495" y="4805076"/>
              <a:ext cx="193652" cy="193652"/>
            </a:xfrm>
            <a:custGeom>
              <a:avLst/>
              <a:gdLst>
                <a:gd name="T0" fmla="*/ 136 w 136"/>
                <a:gd name="T1" fmla="*/ 68 h 136"/>
                <a:gd name="T2" fmla="*/ 136 w 136"/>
                <a:gd name="T3" fmla="*/ 68 h 136"/>
                <a:gd name="T4" fmla="*/ 134 w 136"/>
                <a:gd name="T5" fmla="*/ 82 h 136"/>
                <a:gd name="T6" fmla="*/ 130 w 136"/>
                <a:gd name="T7" fmla="*/ 94 h 136"/>
                <a:gd name="T8" fmla="*/ 124 w 136"/>
                <a:gd name="T9" fmla="*/ 106 h 136"/>
                <a:gd name="T10" fmla="*/ 116 w 136"/>
                <a:gd name="T11" fmla="*/ 116 h 136"/>
                <a:gd name="T12" fmla="*/ 106 w 136"/>
                <a:gd name="T13" fmla="*/ 124 h 136"/>
                <a:gd name="T14" fmla="*/ 94 w 136"/>
                <a:gd name="T15" fmla="*/ 130 h 136"/>
                <a:gd name="T16" fmla="*/ 82 w 136"/>
                <a:gd name="T17" fmla="*/ 134 h 136"/>
                <a:gd name="T18" fmla="*/ 68 w 136"/>
                <a:gd name="T19" fmla="*/ 136 h 136"/>
                <a:gd name="T20" fmla="*/ 68 w 136"/>
                <a:gd name="T21" fmla="*/ 136 h 136"/>
                <a:gd name="T22" fmla="*/ 54 w 136"/>
                <a:gd name="T23" fmla="*/ 134 h 136"/>
                <a:gd name="T24" fmla="*/ 42 w 136"/>
                <a:gd name="T25" fmla="*/ 130 h 136"/>
                <a:gd name="T26" fmla="*/ 30 w 136"/>
                <a:gd name="T27" fmla="*/ 124 h 136"/>
                <a:gd name="T28" fmla="*/ 20 w 136"/>
                <a:gd name="T29" fmla="*/ 116 h 136"/>
                <a:gd name="T30" fmla="*/ 12 w 136"/>
                <a:gd name="T31" fmla="*/ 106 h 136"/>
                <a:gd name="T32" fmla="*/ 4 w 136"/>
                <a:gd name="T33" fmla="*/ 94 h 136"/>
                <a:gd name="T34" fmla="*/ 0 w 136"/>
                <a:gd name="T35" fmla="*/ 82 h 136"/>
                <a:gd name="T36" fmla="*/ 0 w 136"/>
                <a:gd name="T37" fmla="*/ 68 h 136"/>
                <a:gd name="T38" fmla="*/ 0 w 136"/>
                <a:gd name="T39" fmla="*/ 68 h 136"/>
                <a:gd name="T40" fmla="*/ 0 w 136"/>
                <a:gd name="T41" fmla="*/ 54 h 136"/>
                <a:gd name="T42" fmla="*/ 4 w 136"/>
                <a:gd name="T43" fmla="*/ 42 h 136"/>
                <a:gd name="T44" fmla="*/ 12 w 136"/>
                <a:gd name="T45" fmla="*/ 30 h 136"/>
                <a:gd name="T46" fmla="*/ 20 w 136"/>
                <a:gd name="T47" fmla="*/ 20 h 136"/>
                <a:gd name="T48" fmla="*/ 30 w 136"/>
                <a:gd name="T49" fmla="*/ 12 h 136"/>
                <a:gd name="T50" fmla="*/ 42 w 136"/>
                <a:gd name="T51" fmla="*/ 4 h 136"/>
                <a:gd name="T52" fmla="*/ 54 w 136"/>
                <a:gd name="T53" fmla="*/ 0 h 136"/>
                <a:gd name="T54" fmla="*/ 68 w 136"/>
                <a:gd name="T55" fmla="*/ 0 h 136"/>
                <a:gd name="T56" fmla="*/ 68 w 136"/>
                <a:gd name="T57" fmla="*/ 0 h 136"/>
                <a:gd name="T58" fmla="*/ 82 w 136"/>
                <a:gd name="T59" fmla="*/ 0 h 136"/>
                <a:gd name="T60" fmla="*/ 94 w 136"/>
                <a:gd name="T61" fmla="*/ 4 h 136"/>
                <a:gd name="T62" fmla="*/ 106 w 136"/>
                <a:gd name="T63" fmla="*/ 12 h 136"/>
                <a:gd name="T64" fmla="*/ 116 w 136"/>
                <a:gd name="T65" fmla="*/ 20 h 136"/>
                <a:gd name="T66" fmla="*/ 124 w 136"/>
                <a:gd name="T67" fmla="*/ 30 h 136"/>
                <a:gd name="T68" fmla="*/ 130 w 136"/>
                <a:gd name="T69" fmla="*/ 42 h 136"/>
                <a:gd name="T70" fmla="*/ 134 w 136"/>
                <a:gd name="T71" fmla="*/ 54 h 136"/>
                <a:gd name="T72" fmla="*/ 136 w 136"/>
                <a:gd name="T73" fmla="*/ 68 h 136"/>
                <a:gd name="T74" fmla="*/ 136 w 136"/>
                <a:gd name="T7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136" y="68"/>
                  </a:moveTo>
                  <a:lnTo>
                    <a:pt x="136" y="68"/>
                  </a:lnTo>
                  <a:lnTo>
                    <a:pt x="134" y="82"/>
                  </a:lnTo>
                  <a:lnTo>
                    <a:pt x="130" y="94"/>
                  </a:lnTo>
                  <a:lnTo>
                    <a:pt x="124" y="106"/>
                  </a:lnTo>
                  <a:lnTo>
                    <a:pt x="116" y="116"/>
                  </a:lnTo>
                  <a:lnTo>
                    <a:pt x="106" y="124"/>
                  </a:lnTo>
                  <a:lnTo>
                    <a:pt x="94" y="130"/>
                  </a:lnTo>
                  <a:lnTo>
                    <a:pt x="82" y="134"/>
                  </a:lnTo>
                  <a:lnTo>
                    <a:pt x="68" y="136"/>
                  </a:lnTo>
                  <a:lnTo>
                    <a:pt x="68" y="136"/>
                  </a:lnTo>
                  <a:lnTo>
                    <a:pt x="54" y="134"/>
                  </a:lnTo>
                  <a:lnTo>
                    <a:pt x="42" y="130"/>
                  </a:lnTo>
                  <a:lnTo>
                    <a:pt x="30" y="124"/>
                  </a:lnTo>
                  <a:lnTo>
                    <a:pt x="20" y="116"/>
                  </a:lnTo>
                  <a:lnTo>
                    <a:pt x="12" y="106"/>
                  </a:lnTo>
                  <a:lnTo>
                    <a:pt x="4" y="94"/>
                  </a:lnTo>
                  <a:lnTo>
                    <a:pt x="0" y="82"/>
                  </a:lnTo>
                  <a:lnTo>
                    <a:pt x="0" y="68"/>
                  </a:lnTo>
                  <a:lnTo>
                    <a:pt x="0" y="68"/>
                  </a:lnTo>
                  <a:lnTo>
                    <a:pt x="0" y="54"/>
                  </a:lnTo>
                  <a:lnTo>
                    <a:pt x="4" y="42"/>
                  </a:lnTo>
                  <a:lnTo>
                    <a:pt x="12" y="30"/>
                  </a:lnTo>
                  <a:lnTo>
                    <a:pt x="20" y="20"/>
                  </a:lnTo>
                  <a:lnTo>
                    <a:pt x="30" y="12"/>
                  </a:lnTo>
                  <a:lnTo>
                    <a:pt x="42" y="4"/>
                  </a:lnTo>
                  <a:lnTo>
                    <a:pt x="54" y="0"/>
                  </a:lnTo>
                  <a:lnTo>
                    <a:pt x="68" y="0"/>
                  </a:lnTo>
                  <a:lnTo>
                    <a:pt x="68" y="0"/>
                  </a:lnTo>
                  <a:lnTo>
                    <a:pt x="82" y="0"/>
                  </a:lnTo>
                  <a:lnTo>
                    <a:pt x="94" y="4"/>
                  </a:lnTo>
                  <a:lnTo>
                    <a:pt x="106" y="12"/>
                  </a:lnTo>
                  <a:lnTo>
                    <a:pt x="116" y="20"/>
                  </a:lnTo>
                  <a:lnTo>
                    <a:pt x="124" y="30"/>
                  </a:lnTo>
                  <a:lnTo>
                    <a:pt x="130" y="42"/>
                  </a:lnTo>
                  <a:lnTo>
                    <a:pt x="134" y="54"/>
                  </a:lnTo>
                  <a:lnTo>
                    <a:pt x="136" y="68"/>
                  </a:lnTo>
                  <a:lnTo>
                    <a:pt x="136" y="68"/>
                  </a:lnTo>
                  <a:close/>
                </a:path>
              </a:pathLst>
            </a:custGeom>
            <a:solidFill>
              <a:srgbClr val="0E76BC"/>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57" name="TextBox 56"/>
            <p:cNvSpPr txBox="1"/>
            <p:nvPr/>
          </p:nvSpPr>
          <p:spPr>
            <a:xfrm>
              <a:off x="3531469" y="4802227"/>
              <a:ext cx="322228" cy="338554"/>
            </a:xfrm>
            <a:prstGeom prst="rect">
              <a:avLst/>
            </a:prstGeom>
            <a:noFill/>
          </p:spPr>
          <p:txBody>
            <a:bodyPr wrap="square" rtlCol="0">
              <a:spAutoFit/>
            </a:bodyPr>
            <a:lstStyle/>
            <a:p>
              <a:pPr defTabSz="685800">
                <a:defRPr/>
              </a:pPr>
              <a:r>
                <a:rPr lang="en-US" sz="525" kern="0" dirty="0">
                  <a:solidFill>
                    <a:schemeClr val="bg1"/>
                  </a:solidFill>
                  <a:latin typeface="+mj-lt"/>
                </a:rPr>
                <a:t>8%</a:t>
              </a:r>
            </a:p>
          </p:txBody>
        </p:sp>
        <p:sp>
          <p:nvSpPr>
            <p:cNvPr id="61" name="TextBox 60"/>
            <p:cNvSpPr txBox="1"/>
            <p:nvPr/>
          </p:nvSpPr>
          <p:spPr>
            <a:xfrm>
              <a:off x="3682800" y="4629643"/>
              <a:ext cx="479192" cy="284780"/>
            </a:xfrm>
            <a:prstGeom prst="rect">
              <a:avLst/>
            </a:prstGeom>
            <a:noFill/>
          </p:spPr>
          <p:txBody>
            <a:bodyPr wrap="none" rtlCol="0">
              <a:spAutoFit/>
            </a:bodyPr>
            <a:lstStyle/>
            <a:p>
              <a:pPr defTabSz="685800">
                <a:defRPr/>
              </a:pPr>
              <a:r>
                <a:rPr lang="en-US" sz="788" kern="0" dirty="0">
                  <a:solidFill>
                    <a:srgbClr val="012E57"/>
                  </a:solidFill>
                  <a:latin typeface="+mj-lt"/>
                </a:rPr>
                <a:t>27%</a:t>
              </a:r>
            </a:p>
          </p:txBody>
        </p:sp>
        <p:sp>
          <p:nvSpPr>
            <p:cNvPr id="76" name="TextBox 75"/>
            <p:cNvSpPr txBox="1"/>
            <p:nvPr/>
          </p:nvSpPr>
          <p:spPr>
            <a:xfrm>
              <a:off x="3467362" y="4329390"/>
              <a:ext cx="906658" cy="246221"/>
            </a:xfrm>
            <a:prstGeom prst="rect">
              <a:avLst/>
            </a:prstGeom>
            <a:noFill/>
          </p:spPr>
          <p:txBody>
            <a:bodyPr wrap="none" rtlCol="0">
              <a:spAutoFit/>
            </a:bodyPr>
            <a:lstStyle/>
            <a:p>
              <a:pPr defTabSz="685800">
                <a:defRPr/>
              </a:pPr>
              <a:r>
                <a:rPr lang="en-US" sz="600" b="1" kern="0" dirty="0">
                  <a:solidFill>
                    <a:sysClr val="windowText" lastClr="000000"/>
                  </a:solidFill>
                </a:rPr>
                <a:t>Stomach Ulcers</a:t>
              </a:r>
            </a:p>
          </p:txBody>
        </p:sp>
      </p:grpSp>
      <p:grpSp>
        <p:nvGrpSpPr>
          <p:cNvPr id="1050" name="Group 1049"/>
          <p:cNvGrpSpPr/>
          <p:nvPr/>
        </p:nvGrpSpPr>
        <p:grpSpPr>
          <a:xfrm>
            <a:off x="1566392" y="3278860"/>
            <a:ext cx="716863" cy="749942"/>
            <a:chOff x="564522" y="4132273"/>
            <a:chExt cx="955816" cy="999923"/>
          </a:xfrm>
        </p:grpSpPr>
        <p:sp>
          <p:nvSpPr>
            <p:cNvPr id="26" name="Freeform 14"/>
            <p:cNvSpPr>
              <a:spLocks/>
            </p:cNvSpPr>
            <p:nvPr/>
          </p:nvSpPr>
          <p:spPr bwMode="auto">
            <a:xfrm>
              <a:off x="711298" y="4437112"/>
              <a:ext cx="662262" cy="660740"/>
            </a:xfrm>
            <a:custGeom>
              <a:avLst/>
              <a:gdLst>
                <a:gd name="T0" fmla="*/ 870 w 870"/>
                <a:gd name="T1" fmla="*/ 434 h 868"/>
                <a:gd name="T2" fmla="*/ 862 w 870"/>
                <a:gd name="T3" fmla="*/ 522 h 868"/>
                <a:gd name="T4" fmla="*/ 836 w 870"/>
                <a:gd name="T5" fmla="*/ 604 h 868"/>
                <a:gd name="T6" fmla="*/ 796 w 870"/>
                <a:gd name="T7" fmla="*/ 678 h 868"/>
                <a:gd name="T8" fmla="*/ 742 w 870"/>
                <a:gd name="T9" fmla="*/ 742 h 868"/>
                <a:gd name="T10" fmla="*/ 678 w 870"/>
                <a:gd name="T11" fmla="*/ 794 h 868"/>
                <a:gd name="T12" fmla="*/ 604 w 870"/>
                <a:gd name="T13" fmla="*/ 834 h 868"/>
                <a:gd name="T14" fmla="*/ 522 w 870"/>
                <a:gd name="T15" fmla="*/ 860 h 868"/>
                <a:gd name="T16" fmla="*/ 436 w 870"/>
                <a:gd name="T17" fmla="*/ 868 h 868"/>
                <a:gd name="T18" fmla="*/ 390 w 870"/>
                <a:gd name="T19" fmla="*/ 866 h 868"/>
                <a:gd name="T20" fmla="*/ 306 w 870"/>
                <a:gd name="T21" fmla="*/ 850 h 868"/>
                <a:gd name="T22" fmla="*/ 228 w 870"/>
                <a:gd name="T23" fmla="*/ 816 h 868"/>
                <a:gd name="T24" fmla="*/ 158 w 870"/>
                <a:gd name="T25" fmla="*/ 770 h 868"/>
                <a:gd name="T26" fmla="*/ 100 w 870"/>
                <a:gd name="T27" fmla="*/ 710 h 868"/>
                <a:gd name="T28" fmla="*/ 52 w 870"/>
                <a:gd name="T29" fmla="*/ 642 h 868"/>
                <a:gd name="T30" fmla="*/ 20 w 870"/>
                <a:gd name="T31" fmla="*/ 564 h 868"/>
                <a:gd name="T32" fmla="*/ 2 w 870"/>
                <a:gd name="T33" fmla="*/ 478 h 868"/>
                <a:gd name="T34" fmla="*/ 0 w 870"/>
                <a:gd name="T35" fmla="*/ 434 h 868"/>
                <a:gd name="T36" fmla="*/ 10 w 870"/>
                <a:gd name="T37" fmla="*/ 346 h 868"/>
                <a:gd name="T38" fmla="*/ 34 w 870"/>
                <a:gd name="T39" fmla="*/ 264 h 868"/>
                <a:gd name="T40" fmla="*/ 74 w 870"/>
                <a:gd name="T41" fmla="*/ 190 h 868"/>
                <a:gd name="T42" fmla="*/ 128 w 870"/>
                <a:gd name="T43" fmla="*/ 126 h 868"/>
                <a:gd name="T44" fmla="*/ 192 w 870"/>
                <a:gd name="T45" fmla="*/ 74 h 868"/>
                <a:gd name="T46" fmla="*/ 266 w 870"/>
                <a:gd name="T47" fmla="*/ 34 h 868"/>
                <a:gd name="T48" fmla="*/ 348 w 870"/>
                <a:gd name="T49" fmla="*/ 8 h 868"/>
                <a:gd name="T50" fmla="*/ 436 w 870"/>
                <a:gd name="T51" fmla="*/ 0 h 868"/>
                <a:gd name="T52" fmla="*/ 480 w 870"/>
                <a:gd name="T53" fmla="*/ 2 h 868"/>
                <a:gd name="T54" fmla="*/ 564 w 870"/>
                <a:gd name="T55" fmla="*/ 18 h 868"/>
                <a:gd name="T56" fmla="*/ 642 w 870"/>
                <a:gd name="T57" fmla="*/ 52 h 868"/>
                <a:gd name="T58" fmla="*/ 712 w 870"/>
                <a:gd name="T59" fmla="*/ 98 h 868"/>
                <a:gd name="T60" fmla="*/ 770 w 870"/>
                <a:gd name="T61" fmla="*/ 158 h 868"/>
                <a:gd name="T62" fmla="*/ 818 w 870"/>
                <a:gd name="T63" fmla="*/ 226 h 868"/>
                <a:gd name="T64" fmla="*/ 850 w 870"/>
                <a:gd name="T65" fmla="*/ 304 h 868"/>
                <a:gd name="T66" fmla="*/ 868 w 870"/>
                <a:gd name="T67" fmla="*/ 390 h 868"/>
                <a:gd name="T68" fmla="*/ 870 w 870"/>
                <a:gd name="T69" fmla="*/ 434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0" h="868">
                  <a:moveTo>
                    <a:pt x="870" y="434"/>
                  </a:moveTo>
                  <a:lnTo>
                    <a:pt x="870" y="434"/>
                  </a:lnTo>
                  <a:lnTo>
                    <a:pt x="868" y="478"/>
                  </a:lnTo>
                  <a:lnTo>
                    <a:pt x="862" y="522"/>
                  </a:lnTo>
                  <a:lnTo>
                    <a:pt x="850" y="564"/>
                  </a:lnTo>
                  <a:lnTo>
                    <a:pt x="836" y="604"/>
                  </a:lnTo>
                  <a:lnTo>
                    <a:pt x="818" y="642"/>
                  </a:lnTo>
                  <a:lnTo>
                    <a:pt x="796" y="678"/>
                  </a:lnTo>
                  <a:lnTo>
                    <a:pt x="770" y="710"/>
                  </a:lnTo>
                  <a:lnTo>
                    <a:pt x="742" y="742"/>
                  </a:lnTo>
                  <a:lnTo>
                    <a:pt x="712" y="770"/>
                  </a:lnTo>
                  <a:lnTo>
                    <a:pt x="678" y="794"/>
                  </a:lnTo>
                  <a:lnTo>
                    <a:pt x="642" y="816"/>
                  </a:lnTo>
                  <a:lnTo>
                    <a:pt x="604" y="834"/>
                  </a:lnTo>
                  <a:lnTo>
                    <a:pt x="564" y="850"/>
                  </a:lnTo>
                  <a:lnTo>
                    <a:pt x="522" y="860"/>
                  </a:lnTo>
                  <a:lnTo>
                    <a:pt x="480" y="866"/>
                  </a:lnTo>
                  <a:lnTo>
                    <a:pt x="436" y="868"/>
                  </a:lnTo>
                  <a:lnTo>
                    <a:pt x="436" y="868"/>
                  </a:lnTo>
                  <a:lnTo>
                    <a:pt x="390" y="866"/>
                  </a:lnTo>
                  <a:lnTo>
                    <a:pt x="348" y="860"/>
                  </a:lnTo>
                  <a:lnTo>
                    <a:pt x="306" y="850"/>
                  </a:lnTo>
                  <a:lnTo>
                    <a:pt x="266" y="834"/>
                  </a:lnTo>
                  <a:lnTo>
                    <a:pt x="228" y="816"/>
                  </a:lnTo>
                  <a:lnTo>
                    <a:pt x="192" y="794"/>
                  </a:lnTo>
                  <a:lnTo>
                    <a:pt x="158" y="770"/>
                  </a:lnTo>
                  <a:lnTo>
                    <a:pt x="128" y="742"/>
                  </a:lnTo>
                  <a:lnTo>
                    <a:pt x="100" y="710"/>
                  </a:lnTo>
                  <a:lnTo>
                    <a:pt x="74" y="678"/>
                  </a:lnTo>
                  <a:lnTo>
                    <a:pt x="52" y="642"/>
                  </a:lnTo>
                  <a:lnTo>
                    <a:pt x="34" y="604"/>
                  </a:lnTo>
                  <a:lnTo>
                    <a:pt x="20" y="564"/>
                  </a:lnTo>
                  <a:lnTo>
                    <a:pt x="10" y="522"/>
                  </a:lnTo>
                  <a:lnTo>
                    <a:pt x="2" y="478"/>
                  </a:lnTo>
                  <a:lnTo>
                    <a:pt x="0" y="434"/>
                  </a:lnTo>
                  <a:lnTo>
                    <a:pt x="0" y="434"/>
                  </a:lnTo>
                  <a:lnTo>
                    <a:pt x="2" y="390"/>
                  </a:lnTo>
                  <a:lnTo>
                    <a:pt x="10" y="346"/>
                  </a:lnTo>
                  <a:lnTo>
                    <a:pt x="20" y="304"/>
                  </a:lnTo>
                  <a:lnTo>
                    <a:pt x="34" y="264"/>
                  </a:lnTo>
                  <a:lnTo>
                    <a:pt x="52" y="226"/>
                  </a:lnTo>
                  <a:lnTo>
                    <a:pt x="74" y="190"/>
                  </a:lnTo>
                  <a:lnTo>
                    <a:pt x="100" y="158"/>
                  </a:lnTo>
                  <a:lnTo>
                    <a:pt x="128" y="126"/>
                  </a:lnTo>
                  <a:lnTo>
                    <a:pt x="158" y="98"/>
                  </a:lnTo>
                  <a:lnTo>
                    <a:pt x="192" y="74"/>
                  </a:lnTo>
                  <a:lnTo>
                    <a:pt x="228" y="52"/>
                  </a:lnTo>
                  <a:lnTo>
                    <a:pt x="266" y="34"/>
                  </a:lnTo>
                  <a:lnTo>
                    <a:pt x="306" y="18"/>
                  </a:lnTo>
                  <a:lnTo>
                    <a:pt x="348" y="8"/>
                  </a:lnTo>
                  <a:lnTo>
                    <a:pt x="390" y="2"/>
                  </a:lnTo>
                  <a:lnTo>
                    <a:pt x="436" y="0"/>
                  </a:lnTo>
                  <a:lnTo>
                    <a:pt x="436" y="0"/>
                  </a:lnTo>
                  <a:lnTo>
                    <a:pt x="480" y="2"/>
                  </a:lnTo>
                  <a:lnTo>
                    <a:pt x="522" y="8"/>
                  </a:lnTo>
                  <a:lnTo>
                    <a:pt x="564" y="18"/>
                  </a:lnTo>
                  <a:lnTo>
                    <a:pt x="604" y="34"/>
                  </a:lnTo>
                  <a:lnTo>
                    <a:pt x="642" y="52"/>
                  </a:lnTo>
                  <a:lnTo>
                    <a:pt x="678" y="74"/>
                  </a:lnTo>
                  <a:lnTo>
                    <a:pt x="712" y="98"/>
                  </a:lnTo>
                  <a:lnTo>
                    <a:pt x="742" y="126"/>
                  </a:lnTo>
                  <a:lnTo>
                    <a:pt x="770" y="158"/>
                  </a:lnTo>
                  <a:lnTo>
                    <a:pt x="796" y="190"/>
                  </a:lnTo>
                  <a:lnTo>
                    <a:pt x="818" y="226"/>
                  </a:lnTo>
                  <a:lnTo>
                    <a:pt x="836" y="264"/>
                  </a:lnTo>
                  <a:lnTo>
                    <a:pt x="850" y="304"/>
                  </a:lnTo>
                  <a:lnTo>
                    <a:pt x="862" y="346"/>
                  </a:lnTo>
                  <a:lnTo>
                    <a:pt x="868" y="390"/>
                  </a:lnTo>
                  <a:lnTo>
                    <a:pt x="870" y="434"/>
                  </a:lnTo>
                  <a:lnTo>
                    <a:pt x="870" y="434"/>
                  </a:lnTo>
                  <a:close/>
                </a:path>
              </a:pathLst>
            </a:custGeom>
            <a:solidFill>
              <a:srgbClr val="818285">
                <a:alpha val="27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25" name="Freeform 13"/>
            <p:cNvSpPr>
              <a:spLocks/>
            </p:cNvSpPr>
            <p:nvPr/>
          </p:nvSpPr>
          <p:spPr bwMode="auto">
            <a:xfrm>
              <a:off x="603503" y="4730271"/>
              <a:ext cx="401924" cy="401925"/>
            </a:xfrm>
            <a:custGeom>
              <a:avLst/>
              <a:gdLst>
                <a:gd name="T0" fmla="*/ 528 w 528"/>
                <a:gd name="T1" fmla="*/ 264 h 528"/>
                <a:gd name="T2" fmla="*/ 524 w 528"/>
                <a:gd name="T3" fmla="*/ 318 h 528"/>
                <a:gd name="T4" fmla="*/ 508 w 528"/>
                <a:gd name="T5" fmla="*/ 368 h 528"/>
                <a:gd name="T6" fmla="*/ 484 w 528"/>
                <a:gd name="T7" fmla="*/ 412 h 528"/>
                <a:gd name="T8" fmla="*/ 452 w 528"/>
                <a:gd name="T9" fmla="*/ 452 h 528"/>
                <a:gd name="T10" fmla="*/ 412 w 528"/>
                <a:gd name="T11" fmla="*/ 484 h 528"/>
                <a:gd name="T12" fmla="*/ 368 w 528"/>
                <a:gd name="T13" fmla="*/ 508 h 528"/>
                <a:gd name="T14" fmla="*/ 318 w 528"/>
                <a:gd name="T15" fmla="*/ 524 h 528"/>
                <a:gd name="T16" fmla="*/ 264 w 528"/>
                <a:gd name="T17" fmla="*/ 528 h 528"/>
                <a:gd name="T18" fmla="*/ 238 w 528"/>
                <a:gd name="T19" fmla="*/ 528 h 528"/>
                <a:gd name="T20" fmla="*/ 186 w 528"/>
                <a:gd name="T21" fmla="*/ 516 h 528"/>
                <a:gd name="T22" fmla="*/ 138 w 528"/>
                <a:gd name="T23" fmla="*/ 496 h 528"/>
                <a:gd name="T24" fmla="*/ 96 w 528"/>
                <a:gd name="T25" fmla="*/ 468 h 528"/>
                <a:gd name="T26" fmla="*/ 60 w 528"/>
                <a:gd name="T27" fmla="*/ 432 h 528"/>
                <a:gd name="T28" fmla="*/ 32 w 528"/>
                <a:gd name="T29" fmla="*/ 390 h 528"/>
                <a:gd name="T30" fmla="*/ 12 w 528"/>
                <a:gd name="T31" fmla="*/ 342 h 528"/>
                <a:gd name="T32" fmla="*/ 2 w 528"/>
                <a:gd name="T33" fmla="*/ 292 h 528"/>
                <a:gd name="T34" fmla="*/ 0 w 528"/>
                <a:gd name="T35" fmla="*/ 264 h 528"/>
                <a:gd name="T36" fmla="*/ 6 w 528"/>
                <a:gd name="T37" fmla="*/ 210 h 528"/>
                <a:gd name="T38" fmla="*/ 22 w 528"/>
                <a:gd name="T39" fmla="*/ 162 h 528"/>
                <a:gd name="T40" fmla="*/ 46 w 528"/>
                <a:gd name="T41" fmla="*/ 116 h 528"/>
                <a:gd name="T42" fmla="*/ 78 w 528"/>
                <a:gd name="T43" fmla="*/ 78 h 528"/>
                <a:gd name="T44" fmla="*/ 116 w 528"/>
                <a:gd name="T45" fmla="*/ 46 h 528"/>
                <a:gd name="T46" fmla="*/ 162 w 528"/>
                <a:gd name="T47" fmla="*/ 20 h 528"/>
                <a:gd name="T48" fmla="*/ 212 w 528"/>
                <a:gd name="T49" fmla="*/ 6 h 528"/>
                <a:gd name="T50" fmla="*/ 264 w 528"/>
                <a:gd name="T51" fmla="*/ 0 h 528"/>
                <a:gd name="T52" fmla="*/ 292 w 528"/>
                <a:gd name="T53" fmla="*/ 2 h 528"/>
                <a:gd name="T54" fmla="*/ 344 w 528"/>
                <a:gd name="T55" fmla="*/ 12 h 528"/>
                <a:gd name="T56" fmla="*/ 390 w 528"/>
                <a:gd name="T57" fmla="*/ 32 h 528"/>
                <a:gd name="T58" fmla="*/ 432 w 528"/>
                <a:gd name="T59" fmla="*/ 60 h 528"/>
                <a:gd name="T60" fmla="*/ 468 w 528"/>
                <a:gd name="T61" fmla="*/ 96 h 528"/>
                <a:gd name="T62" fmla="*/ 496 w 528"/>
                <a:gd name="T63" fmla="*/ 138 h 528"/>
                <a:gd name="T64" fmla="*/ 516 w 528"/>
                <a:gd name="T65" fmla="*/ 186 h 528"/>
                <a:gd name="T66" fmla="*/ 528 w 528"/>
                <a:gd name="T67" fmla="*/ 238 h 528"/>
                <a:gd name="T68" fmla="*/ 528 w 528"/>
                <a:gd name="T69" fmla="*/ 26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8" h="528">
                  <a:moveTo>
                    <a:pt x="528" y="264"/>
                  </a:moveTo>
                  <a:lnTo>
                    <a:pt x="528" y="264"/>
                  </a:lnTo>
                  <a:lnTo>
                    <a:pt x="528" y="292"/>
                  </a:lnTo>
                  <a:lnTo>
                    <a:pt x="524" y="318"/>
                  </a:lnTo>
                  <a:lnTo>
                    <a:pt x="516" y="342"/>
                  </a:lnTo>
                  <a:lnTo>
                    <a:pt x="508" y="368"/>
                  </a:lnTo>
                  <a:lnTo>
                    <a:pt x="496" y="390"/>
                  </a:lnTo>
                  <a:lnTo>
                    <a:pt x="484" y="412"/>
                  </a:lnTo>
                  <a:lnTo>
                    <a:pt x="468" y="432"/>
                  </a:lnTo>
                  <a:lnTo>
                    <a:pt x="452" y="452"/>
                  </a:lnTo>
                  <a:lnTo>
                    <a:pt x="432" y="468"/>
                  </a:lnTo>
                  <a:lnTo>
                    <a:pt x="412" y="484"/>
                  </a:lnTo>
                  <a:lnTo>
                    <a:pt x="390" y="496"/>
                  </a:lnTo>
                  <a:lnTo>
                    <a:pt x="368" y="508"/>
                  </a:lnTo>
                  <a:lnTo>
                    <a:pt x="344" y="516"/>
                  </a:lnTo>
                  <a:lnTo>
                    <a:pt x="318" y="524"/>
                  </a:lnTo>
                  <a:lnTo>
                    <a:pt x="292" y="528"/>
                  </a:lnTo>
                  <a:lnTo>
                    <a:pt x="264" y="528"/>
                  </a:lnTo>
                  <a:lnTo>
                    <a:pt x="264" y="528"/>
                  </a:lnTo>
                  <a:lnTo>
                    <a:pt x="238" y="528"/>
                  </a:lnTo>
                  <a:lnTo>
                    <a:pt x="212" y="524"/>
                  </a:lnTo>
                  <a:lnTo>
                    <a:pt x="186" y="516"/>
                  </a:lnTo>
                  <a:lnTo>
                    <a:pt x="162" y="508"/>
                  </a:lnTo>
                  <a:lnTo>
                    <a:pt x="138" y="496"/>
                  </a:lnTo>
                  <a:lnTo>
                    <a:pt x="116" y="484"/>
                  </a:lnTo>
                  <a:lnTo>
                    <a:pt x="96" y="468"/>
                  </a:lnTo>
                  <a:lnTo>
                    <a:pt x="78" y="452"/>
                  </a:lnTo>
                  <a:lnTo>
                    <a:pt x="60" y="432"/>
                  </a:lnTo>
                  <a:lnTo>
                    <a:pt x="46" y="412"/>
                  </a:lnTo>
                  <a:lnTo>
                    <a:pt x="32" y="390"/>
                  </a:lnTo>
                  <a:lnTo>
                    <a:pt x="22" y="368"/>
                  </a:lnTo>
                  <a:lnTo>
                    <a:pt x="12" y="342"/>
                  </a:lnTo>
                  <a:lnTo>
                    <a:pt x="6" y="318"/>
                  </a:lnTo>
                  <a:lnTo>
                    <a:pt x="2" y="292"/>
                  </a:lnTo>
                  <a:lnTo>
                    <a:pt x="0" y="264"/>
                  </a:lnTo>
                  <a:lnTo>
                    <a:pt x="0" y="264"/>
                  </a:lnTo>
                  <a:lnTo>
                    <a:pt x="2" y="238"/>
                  </a:lnTo>
                  <a:lnTo>
                    <a:pt x="6" y="210"/>
                  </a:lnTo>
                  <a:lnTo>
                    <a:pt x="12" y="186"/>
                  </a:lnTo>
                  <a:lnTo>
                    <a:pt x="22" y="162"/>
                  </a:lnTo>
                  <a:lnTo>
                    <a:pt x="32" y="138"/>
                  </a:lnTo>
                  <a:lnTo>
                    <a:pt x="46" y="116"/>
                  </a:lnTo>
                  <a:lnTo>
                    <a:pt x="60" y="96"/>
                  </a:lnTo>
                  <a:lnTo>
                    <a:pt x="78" y="78"/>
                  </a:lnTo>
                  <a:lnTo>
                    <a:pt x="96" y="60"/>
                  </a:lnTo>
                  <a:lnTo>
                    <a:pt x="116" y="46"/>
                  </a:lnTo>
                  <a:lnTo>
                    <a:pt x="138" y="32"/>
                  </a:lnTo>
                  <a:lnTo>
                    <a:pt x="162" y="20"/>
                  </a:lnTo>
                  <a:lnTo>
                    <a:pt x="186" y="12"/>
                  </a:lnTo>
                  <a:lnTo>
                    <a:pt x="212" y="6"/>
                  </a:lnTo>
                  <a:lnTo>
                    <a:pt x="238" y="2"/>
                  </a:lnTo>
                  <a:lnTo>
                    <a:pt x="264" y="0"/>
                  </a:lnTo>
                  <a:lnTo>
                    <a:pt x="264" y="0"/>
                  </a:lnTo>
                  <a:lnTo>
                    <a:pt x="292" y="2"/>
                  </a:lnTo>
                  <a:lnTo>
                    <a:pt x="318" y="6"/>
                  </a:lnTo>
                  <a:lnTo>
                    <a:pt x="344" y="12"/>
                  </a:lnTo>
                  <a:lnTo>
                    <a:pt x="368" y="20"/>
                  </a:lnTo>
                  <a:lnTo>
                    <a:pt x="390" y="32"/>
                  </a:lnTo>
                  <a:lnTo>
                    <a:pt x="412" y="46"/>
                  </a:lnTo>
                  <a:lnTo>
                    <a:pt x="432" y="60"/>
                  </a:lnTo>
                  <a:lnTo>
                    <a:pt x="452" y="78"/>
                  </a:lnTo>
                  <a:lnTo>
                    <a:pt x="468" y="96"/>
                  </a:lnTo>
                  <a:lnTo>
                    <a:pt x="484" y="116"/>
                  </a:lnTo>
                  <a:lnTo>
                    <a:pt x="496" y="138"/>
                  </a:lnTo>
                  <a:lnTo>
                    <a:pt x="508" y="162"/>
                  </a:lnTo>
                  <a:lnTo>
                    <a:pt x="516" y="186"/>
                  </a:lnTo>
                  <a:lnTo>
                    <a:pt x="524" y="210"/>
                  </a:lnTo>
                  <a:lnTo>
                    <a:pt x="528" y="238"/>
                  </a:lnTo>
                  <a:lnTo>
                    <a:pt x="528" y="264"/>
                  </a:lnTo>
                  <a:lnTo>
                    <a:pt x="528" y="264"/>
                  </a:lnTo>
                  <a:close/>
                </a:path>
              </a:pathLst>
            </a:custGeom>
            <a:solidFill>
              <a:srgbClr val="0E76BC"/>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51" name="TextBox 50"/>
            <p:cNvSpPr txBox="1"/>
            <p:nvPr/>
          </p:nvSpPr>
          <p:spPr>
            <a:xfrm>
              <a:off x="928542" y="4584950"/>
              <a:ext cx="479192" cy="284780"/>
            </a:xfrm>
            <a:prstGeom prst="rect">
              <a:avLst/>
            </a:prstGeom>
            <a:noFill/>
          </p:spPr>
          <p:txBody>
            <a:bodyPr wrap="none" rtlCol="0">
              <a:spAutoFit/>
            </a:bodyPr>
            <a:lstStyle/>
            <a:p>
              <a:pPr defTabSz="685800">
                <a:defRPr/>
              </a:pPr>
              <a:r>
                <a:rPr lang="en-US" sz="788" kern="0" dirty="0">
                  <a:solidFill>
                    <a:srgbClr val="012E57"/>
                  </a:solidFill>
                  <a:latin typeface="+mj-lt"/>
                </a:rPr>
                <a:t>51%</a:t>
              </a:r>
            </a:p>
          </p:txBody>
        </p:sp>
        <p:sp>
          <p:nvSpPr>
            <p:cNvPr id="53" name="TextBox 52"/>
            <p:cNvSpPr txBox="1"/>
            <p:nvPr/>
          </p:nvSpPr>
          <p:spPr>
            <a:xfrm>
              <a:off x="648514" y="4838901"/>
              <a:ext cx="400109" cy="230832"/>
            </a:xfrm>
            <a:prstGeom prst="rect">
              <a:avLst/>
            </a:prstGeom>
            <a:noFill/>
          </p:spPr>
          <p:txBody>
            <a:bodyPr wrap="none" rtlCol="0">
              <a:spAutoFit/>
            </a:bodyPr>
            <a:lstStyle/>
            <a:p>
              <a:pPr defTabSz="685800">
                <a:defRPr/>
              </a:pPr>
              <a:r>
                <a:rPr lang="en-US" sz="525" kern="0" dirty="0">
                  <a:solidFill>
                    <a:schemeClr val="bg1"/>
                  </a:solidFill>
                  <a:latin typeface="+mj-lt"/>
                </a:rPr>
                <a:t>31%</a:t>
              </a:r>
            </a:p>
          </p:txBody>
        </p:sp>
        <p:sp>
          <p:nvSpPr>
            <p:cNvPr id="77" name="TextBox 76"/>
            <p:cNvSpPr txBox="1"/>
            <p:nvPr/>
          </p:nvSpPr>
          <p:spPr>
            <a:xfrm>
              <a:off x="564522" y="4132273"/>
              <a:ext cx="955816" cy="369332"/>
            </a:xfrm>
            <a:prstGeom prst="rect">
              <a:avLst/>
            </a:prstGeom>
            <a:noFill/>
          </p:spPr>
          <p:txBody>
            <a:bodyPr wrap="none" rtlCol="0">
              <a:spAutoFit/>
            </a:bodyPr>
            <a:lstStyle/>
            <a:p>
              <a:pPr algn="ctr" defTabSz="685800">
                <a:defRPr/>
              </a:pPr>
              <a:r>
                <a:rPr lang="en-US" sz="600" b="1" kern="0" dirty="0">
                  <a:solidFill>
                    <a:sysClr val="windowText" lastClr="000000"/>
                  </a:solidFill>
                </a:rPr>
                <a:t>Muscle Tension/</a:t>
              </a:r>
            </a:p>
            <a:p>
              <a:pPr algn="ctr" defTabSz="685800">
                <a:defRPr/>
              </a:pPr>
              <a:r>
                <a:rPr lang="en-US" sz="600" b="1" kern="0" dirty="0">
                  <a:solidFill>
                    <a:sysClr val="windowText" lastClr="000000"/>
                  </a:solidFill>
                </a:rPr>
                <a:t>Back Pain</a:t>
              </a:r>
            </a:p>
          </p:txBody>
        </p:sp>
      </p:grpSp>
      <p:grpSp>
        <p:nvGrpSpPr>
          <p:cNvPr id="1051" name="Group 1050"/>
          <p:cNvGrpSpPr/>
          <p:nvPr/>
        </p:nvGrpSpPr>
        <p:grpSpPr>
          <a:xfrm>
            <a:off x="1521157" y="2481809"/>
            <a:ext cx="663964" cy="496473"/>
            <a:chOff x="504209" y="3069540"/>
            <a:chExt cx="885286" cy="661964"/>
          </a:xfrm>
        </p:grpSpPr>
        <p:sp>
          <p:nvSpPr>
            <p:cNvPr id="19" name="Freeform 7"/>
            <p:cNvSpPr>
              <a:spLocks/>
            </p:cNvSpPr>
            <p:nvPr/>
          </p:nvSpPr>
          <p:spPr bwMode="auto">
            <a:xfrm>
              <a:off x="716798" y="3264381"/>
              <a:ext cx="460107" cy="458252"/>
            </a:xfrm>
            <a:custGeom>
              <a:avLst/>
              <a:gdLst>
                <a:gd name="T0" fmla="*/ 496 w 496"/>
                <a:gd name="T1" fmla="*/ 248 h 494"/>
                <a:gd name="T2" fmla="*/ 490 w 496"/>
                <a:gd name="T3" fmla="*/ 298 h 494"/>
                <a:gd name="T4" fmla="*/ 476 w 496"/>
                <a:gd name="T5" fmla="*/ 344 h 494"/>
                <a:gd name="T6" fmla="*/ 452 w 496"/>
                <a:gd name="T7" fmla="*/ 386 h 494"/>
                <a:gd name="T8" fmla="*/ 422 w 496"/>
                <a:gd name="T9" fmla="*/ 422 h 494"/>
                <a:gd name="T10" fmla="*/ 386 w 496"/>
                <a:gd name="T11" fmla="*/ 452 h 494"/>
                <a:gd name="T12" fmla="*/ 344 w 496"/>
                <a:gd name="T13" fmla="*/ 476 h 494"/>
                <a:gd name="T14" fmla="*/ 298 w 496"/>
                <a:gd name="T15" fmla="*/ 490 h 494"/>
                <a:gd name="T16" fmla="*/ 248 w 496"/>
                <a:gd name="T17" fmla="*/ 494 h 494"/>
                <a:gd name="T18" fmla="*/ 222 w 496"/>
                <a:gd name="T19" fmla="*/ 494 h 494"/>
                <a:gd name="T20" fmla="*/ 174 w 496"/>
                <a:gd name="T21" fmla="*/ 484 h 494"/>
                <a:gd name="T22" fmla="*/ 130 w 496"/>
                <a:gd name="T23" fmla="*/ 464 h 494"/>
                <a:gd name="T24" fmla="*/ 90 w 496"/>
                <a:gd name="T25" fmla="*/ 438 h 494"/>
                <a:gd name="T26" fmla="*/ 58 w 496"/>
                <a:gd name="T27" fmla="*/ 404 h 494"/>
                <a:gd name="T28" fmla="*/ 30 w 496"/>
                <a:gd name="T29" fmla="*/ 366 h 494"/>
                <a:gd name="T30" fmla="*/ 12 w 496"/>
                <a:gd name="T31" fmla="*/ 322 h 494"/>
                <a:gd name="T32" fmla="*/ 2 w 496"/>
                <a:gd name="T33" fmla="*/ 272 h 494"/>
                <a:gd name="T34" fmla="*/ 0 w 496"/>
                <a:gd name="T35" fmla="*/ 248 h 494"/>
                <a:gd name="T36" fmla="*/ 6 w 496"/>
                <a:gd name="T37" fmla="*/ 198 h 494"/>
                <a:gd name="T38" fmla="*/ 20 w 496"/>
                <a:gd name="T39" fmla="*/ 152 h 494"/>
                <a:gd name="T40" fmla="*/ 42 w 496"/>
                <a:gd name="T41" fmla="*/ 110 h 494"/>
                <a:gd name="T42" fmla="*/ 74 w 496"/>
                <a:gd name="T43" fmla="*/ 72 h 494"/>
                <a:gd name="T44" fmla="*/ 110 w 496"/>
                <a:gd name="T45" fmla="*/ 42 h 494"/>
                <a:gd name="T46" fmla="*/ 152 w 496"/>
                <a:gd name="T47" fmla="*/ 20 h 494"/>
                <a:gd name="T48" fmla="*/ 198 w 496"/>
                <a:gd name="T49" fmla="*/ 6 h 494"/>
                <a:gd name="T50" fmla="*/ 248 w 496"/>
                <a:gd name="T51" fmla="*/ 0 h 494"/>
                <a:gd name="T52" fmla="*/ 274 w 496"/>
                <a:gd name="T53" fmla="*/ 2 h 494"/>
                <a:gd name="T54" fmla="*/ 322 w 496"/>
                <a:gd name="T55" fmla="*/ 12 h 494"/>
                <a:gd name="T56" fmla="*/ 366 w 496"/>
                <a:gd name="T57" fmla="*/ 30 h 494"/>
                <a:gd name="T58" fmla="*/ 406 w 496"/>
                <a:gd name="T59" fmla="*/ 56 h 494"/>
                <a:gd name="T60" fmla="*/ 438 w 496"/>
                <a:gd name="T61" fmla="*/ 90 h 494"/>
                <a:gd name="T62" fmla="*/ 466 w 496"/>
                <a:gd name="T63" fmla="*/ 130 h 494"/>
                <a:gd name="T64" fmla="*/ 484 w 496"/>
                <a:gd name="T65" fmla="*/ 174 h 494"/>
                <a:gd name="T66" fmla="*/ 494 w 496"/>
                <a:gd name="T67" fmla="*/ 222 h 494"/>
                <a:gd name="T68" fmla="*/ 496 w 496"/>
                <a:gd name="T69" fmla="*/ 24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 h="494">
                  <a:moveTo>
                    <a:pt x="496" y="248"/>
                  </a:moveTo>
                  <a:lnTo>
                    <a:pt x="496" y="248"/>
                  </a:lnTo>
                  <a:lnTo>
                    <a:pt x="494" y="272"/>
                  </a:lnTo>
                  <a:lnTo>
                    <a:pt x="490" y="298"/>
                  </a:lnTo>
                  <a:lnTo>
                    <a:pt x="484" y="322"/>
                  </a:lnTo>
                  <a:lnTo>
                    <a:pt x="476" y="344"/>
                  </a:lnTo>
                  <a:lnTo>
                    <a:pt x="466" y="366"/>
                  </a:lnTo>
                  <a:lnTo>
                    <a:pt x="452" y="386"/>
                  </a:lnTo>
                  <a:lnTo>
                    <a:pt x="438" y="404"/>
                  </a:lnTo>
                  <a:lnTo>
                    <a:pt x="422" y="422"/>
                  </a:lnTo>
                  <a:lnTo>
                    <a:pt x="406" y="438"/>
                  </a:lnTo>
                  <a:lnTo>
                    <a:pt x="386" y="452"/>
                  </a:lnTo>
                  <a:lnTo>
                    <a:pt x="366" y="464"/>
                  </a:lnTo>
                  <a:lnTo>
                    <a:pt x="344" y="476"/>
                  </a:lnTo>
                  <a:lnTo>
                    <a:pt x="322" y="484"/>
                  </a:lnTo>
                  <a:lnTo>
                    <a:pt x="298" y="490"/>
                  </a:lnTo>
                  <a:lnTo>
                    <a:pt x="274" y="494"/>
                  </a:lnTo>
                  <a:lnTo>
                    <a:pt x="248" y="494"/>
                  </a:lnTo>
                  <a:lnTo>
                    <a:pt x="248" y="494"/>
                  </a:lnTo>
                  <a:lnTo>
                    <a:pt x="222" y="494"/>
                  </a:lnTo>
                  <a:lnTo>
                    <a:pt x="198" y="490"/>
                  </a:lnTo>
                  <a:lnTo>
                    <a:pt x="174" y="484"/>
                  </a:lnTo>
                  <a:lnTo>
                    <a:pt x="152" y="476"/>
                  </a:lnTo>
                  <a:lnTo>
                    <a:pt x="130" y="464"/>
                  </a:lnTo>
                  <a:lnTo>
                    <a:pt x="110" y="452"/>
                  </a:lnTo>
                  <a:lnTo>
                    <a:pt x="90" y="438"/>
                  </a:lnTo>
                  <a:lnTo>
                    <a:pt x="74" y="422"/>
                  </a:lnTo>
                  <a:lnTo>
                    <a:pt x="58" y="404"/>
                  </a:lnTo>
                  <a:lnTo>
                    <a:pt x="42" y="386"/>
                  </a:lnTo>
                  <a:lnTo>
                    <a:pt x="30" y="366"/>
                  </a:lnTo>
                  <a:lnTo>
                    <a:pt x="20" y="344"/>
                  </a:lnTo>
                  <a:lnTo>
                    <a:pt x="12" y="322"/>
                  </a:lnTo>
                  <a:lnTo>
                    <a:pt x="6" y="298"/>
                  </a:lnTo>
                  <a:lnTo>
                    <a:pt x="2" y="272"/>
                  </a:lnTo>
                  <a:lnTo>
                    <a:pt x="0" y="248"/>
                  </a:lnTo>
                  <a:lnTo>
                    <a:pt x="0" y="248"/>
                  </a:lnTo>
                  <a:lnTo>
                    <a:pt x="2" y="222"/>
                  </a:lnTo>
                  <a:lnTo>
                    <a:pt x="6" y="198"/>
                  </a:lnTo>
                  <a:lnTo>
                    <a:pt x="12" y="174"/>
                  </a:lnTo>
                  <a:lnTo>
                    <a:pt x="20" y="152"/>
                  </a:lnTo>
                  <a:lnTo>
                    <a:pt x="30" y="130"/>
                  </a:lnTo>
                  <a:lnTo>
                    <a:pt x="42" y="110"/>
                  </a:lnTo>
                  <a:lnTo>
                    <a:pt x="58" y="90"/>
                  </a:lnTo>
                  <a:lnTo>
                    <a:pt x="74" y="72"/>
                  </a:lnTo>
                  <a:lnTo>
                    <a:pt x="90" y="56"/>
                  </a:lnTo>
                  <a:lnTo>
                    <a:pt x="110" y="42"/>
                  </a:lnTo>
                  <a:lnTo>
                    <a:pt x="130" y="30"/>
                  </a:lnTo>
                  <a:lnTo>
                    <a:pt x="152" y="20"/>
                  </a:lnTo>
                  <a:lnTo>
                    <a:pt x="174" y="12"/>
                  </a:lnTo>
                  <a:lnTo>
                    <a:pt x="198" y="6"/>
                  </a:lnTo>
                  <a:lnTo>
                    <a:pt x="222" y="2"/>
                  </a:lnTo>
                  <a:lnTo>
                    <a:pt x="248" y="0"/>
                  </a:lnTo>
                  <a:lnTo>
                    <a:pt x="248" y="0"/>
                  </a:lnTo>
                  <a:lnTo>
                    <a:pt x="274" y="2"/>
                  </a:lnTo>
                  <a:lnTo>
                    <a:pt x="298" y="6"/>
                  </a:lnTo>
                  <a:lnTo>
                    <a:pt x="322" y="12"/>
                  </a:lnTo>
                  <a:lnTo>
                    <a:pt x="344" y="20"/>
                  </a:lnTo>
                  <a:lnTo>
                    <a:pt x="366" y="30"/>
                  </a:lnTo>
                  <a:lnTo>
                    <a:pt x="386" y="42"/>
                  </a:lnTo>
                  <a:lnTo>
                    <a:pt x="406" y="56"/>
                  </a:lnTo>
                  <a:lnTo>
                    <a:pt x="422" y="72"/>
                  </a:lnTo>
                  <a:lnTo>
                    <a:pt x="438" y="90"/>
                  </a:lnTo>
                  <a:lnTo>
                    <a:pt x="452" y="110"/>
                  </a:lnTo>
                  <a:lnTo>
                    <a:pt x="466" y="130"/>
                  </a:lnTo>
                  <a:lnTo>
                    <a:pt x="476" y="152"/>
                  </a:lnTo>
                  <a:lnTo>
                    <a:pt x="484" y="174"/>
                  </a:lnTo>
                  <a:lnTo>
                    <a:pt x="490" y="198"/>
                  </a:lnTo>
                  <a:lnTo>
                    <a:pt x="494" y="222"/>
                  </a:lnTo>
                  <a:lnTo>
                    <a:pt x="496" y="248"/>
                  </a:lnTo>
                  <a:lnTo>
                    <a:pt x="496" y="248"/>
                  </a:lnTo>
                  <a:close/>
                </a:path>
              </a:pathLst>
            </a:custGeom>
            <a:solidFill>
              <a:srgbClr val="818285">
                <a:alpha val="27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24" name="Freeform 12"/>
            <p:cNvSpPr>
              <a:spLocks/>
            </p:cNvSpPr>
            <p:nvPr/>
          </p:nvSpPr>
          <p:spPr bwMode="auto">
            <a:xfrm>
              <a:off x="684090" y="3518942"/>
              <a:ext cx="175042" cy="175042"/>
            </a:xfrm>
            <a:custGeom>
              <a:avLst/>
              <a:gdLst>
                <a:gd name="T0" fmla="*/ 68 w 68"/>
                <a:gd name="T1" fmla="*/ 34 h 68"/>
                <a:gd name="T2" fmla="*/ 68 w 68"/>
                <a:gd name="T3" fmla="*/ 34 h 68"/>
                <a:gd name="T4" fmla="*/ 68 w 68"/>
                <a:gd name="T5" fmla="*/ 40 h 68"/>
                <a:gd name="T6" fmla="*/ 66 w 68"/>
                <a:gd name="T7" fmla="*/ 48 h 68"/>
                <a:gd name="T8" fmla="*/ 62 w 68"/>
                <a:gd name="T9" fmla="*/ 54 h 68"/>
                <a:gd name="T10" fmla="*/ 58 w 68"/>
                <a:gd name="T11" fmla="*/ 58 h 68"/>
                <a:gd name="T12" fmla="*/ 54 w 68"/>
                <a:gd name="T13" fmla="*/ 62 h 68"/>
                <a:gd name="T14" fmla="*/ 48 w 68"/>
                <a:gd name="T15" fmla="*/ 66 h 68"/>
                <a:gd name="T16" fmla="*/ 42 w 68"/>
                <a:gd name="T17" fmla="*/ 68 h 68"/>
                <a:gd name="T18" fmla="*/ 34 w 68"/>
                <a:gd name="T19" fmla="*/ 68 h 68"/>
                <a:gd name="T20" fmla="*/ 34 w 68"/>
                <a:gd name="T21" fmla="*/ 68 h 68"/>
                <a:gd name="T22" fmla="*/ 28 w 68"/>
                <a:gd name="T23" fmla="*/ 68 h 68"/>
                <a:gd name="T24" fmla="*/ 22 w 68"/>
                <a:gd name="T25" fmla="*/ 66 h 68"/>
                <a:gd name="T26" fmla="*/ 16 w 68"/>
                <a:gd name="T27" fmla="*/ 62 h 68"/>
                <a:gd name="T28" fmla="*/ 10 w 68"/>
                <a:gd name="T29" fmla="*/ 58 h 68"/>
                <a:gd name="T30" fmla="*/ 6 w 68"/>
                <a:gd name="T31" fmla="*/ 54 h 68"/>
                <a:gd name="T32" fmla="*/ 4 w 68"/>
                <a:gd name="T33" fmla="*/ 48 h 68"/>
                <a:gd name="T34" fmla="*/ 2 w 68"/>
                <a:gd name="T35" fmla="*/ 40 h 68"/>
                <a:gd name="T36" fmla="*/ 0 w 68"/>
                <a:gd name="T37" fmla="*/ 34 h 68"/>
                <a:gd name="T38" fmla="*/ 0 w 68"/>
                <a:gd name="T39" fmla="*/ 34 h 68"/>
                <a:gd name="T40" fmla="*/ 2 w 68"/>
                <a:gd name="T41" fmla="*/ 28 h 68"/>
                <a:gd name="T42" fmla="*/ 4 w 68"/>
                <a:gd name="T43" fmla="*/ 20 h 68"/>
                <a:gd name="T44" fmla="*/ 6 w 68"/>
                <a:gd name="T45" fmla="*/ 16 h 68"/>
                <a:gd name="T46" fmla="*/ 10 w 68"/>
                <a:gd name="T47" fmla="*/ 10 h 68"/>
                <a:gd name="T48" fmla="*/ 16 w 68"/>
                <a:gd name="T49" fmla="*/ 6 h 68"/>
                <a:gd name="T50" fmla="*/ 22 w 68"/>
                <a:gd name="T51" fmla="*/ 2 h 68"/>
                <a:gd name="T52" fmla="*/ 28 w 68"/>
                <a:gd name="T53" fmla="*/ 0 h 68"/>
                <a:gd name="T54" fmla="*/ 34 w 68"/>
                <a:gd name="T55" fmla="*/ 0 h 68"/>
                <a:gd name="T56" fmla="*/ 34 w 68"/>
                <a:gd name="T57" fmla="*/ 0 h 68"/>
                <a:gd name="T58" fmla="*/ 42 w 68"/>
                <a:gd name="T59" fmla="*/ 0 h 68"/>
                <a:gd name="T60" fmla="*/ 48 w 68"/>
                <a:gd name="T61" fmla="*/ 2 h 68"/>
                <a:gd name="T62" fmla="*/ 54 w 68"/>
                <a:gd name="T63" fmla="*/ 6 h 68"/>
                <a:gd name="T64" fmla="*/ 58 w 68"/>
                <a:gd name="T65" fmla="*/ 10 h 68"/>
                <a:gd name="T66" fmla="*/ 62 w 68"/>
                <a:gd name="T67" fmla="*/ 16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0"/>
                  </a:lnTo>
                  <a:lnTo>
                    <a:pt x="66" y="48"/>
                  </a:lnTo>
                  <a:lnTo>
                    <a:pt x="62" y="54"/>
                  </a:lnTo>
                  <a:lnTo>
                    <a:pt x="58" y="58"/>
                  </a:lnTo>
                  <a:lnTo>
                    <a:pt x="54" y="62"/>
                  </a:lnTo>
                  <a:lnTo>
                    <a:pt x="48" y="66"/>
                  </a:lnTo>
                  <a:lnTo>
                    <a:pt x="42" y="68"/>
                  </a:lnTo>
                  <a:lnTo>
                    <a:pt x="34" y="68"/>
                  </a:lnTo>
                  <a:lnTo>
                    <a:pt x="34" y="68"/>
                  </a:lnTo>
                  <a:lnTo>
                    <a:pt x="28" y="68"/>
                  </a:lnTo>
                  <a:lnTo>
                    <a:pt x="22" y="66"/>
                  </a:lnTo>
                  <a:lnTo>
                    <a:pt x="16" y="62"/>
                  </a:lnTo>
                  <a:lnTo>
                    <a:pt x="10" y="58"/>
                  </a:lnTo>
                  <a:lnTo>
                    <a:pt x="6" y="54"/>
                  </a:lnTo>
                  <a:lnTo>
                    <a:pt x="4" y="48"/>
                  </a:lnTo>
                  <a:lnTo>
                    <a:pt x="2" y="40"/>
                  </a:lnTo>
                  <a:lnTo>
                    <a:pt x="0" y="34"/>
                  </a:lnTo>
                  <a:lnTo>
                    <a:pt x="0" y="34"/>
                  </a:lnTo>
                  <a:lnTo>
                    <a:pt x="2" y="28"/>
                  </a:lnTo>
                  <a:lnTo>
                    <a:pt x="4" y="20"/>
                  </a:lnTo>
                  <a:lnTo>
                    <a:pt x="6" y="16"/>
                  </a:lnTo>
                  <a:lnTo>
                    <a:pt x="10" y="10"/>
                  </a:lnTo>
                  <a:lnTo>
                    <a:pt x="16" y="6"/>
                  </a:lnTo>
                  <a:lnTo>
                    <a:pt x="22" y="2"/>
                  </a:lnTo>
                  <a:lnTo>
                    <a:pt x="28" y="0"/>
                  </a:lnTo>
                  <a:lnTo>
                    <a:pt x="34" y="0"/>
                  </a:lnTo>
                  <a:lnTo>
                    <a:pt x="34" y="0"/>
                  </a:lnTo>
                  <a:lnTo>
                    <a:pt x="42" y="0"/>
                  </a:lnTo>
                  <a:lnTo>
                    <a:pt x="48" y="2"/>
                  </a:lnTo>
                  <a:lnTo>
                    <a:pt x="54" y="6"/>
                  </a:lnTo>
                  <a:lnTo>
                    <a:pt x="58" y="10"/>
                  </a:lnTo>
                  <a:lnTo>
                    <a:pt x="62" y="16"/>
                  </a:lnTo>
                  <a:lnTo>
                    <a:pt x="66" y="20"/>
                  </a:lnTo>
                  <a:lnTo>
                    <a:pt x="68" y="28"/>
                  </a:lnTo>
                  <a:lnTo>
                    <a:pt x="68" y="34"/>
                  </a:lnTo>
                  <a:lnTo>
                    <a:pt x="68" y="34"/>
                  </a:lnTo>
                  <a:close/>
                </a:path>
              </a:pathLst>
            </a:custGeom>
            <a:solidFill>
              <a:srgbClr val="0E76BC"/>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49" name="TextBox 48"/>
            <p:cNvSpPr txBox="1"/>
            <p:nvPr/>
          </p:nvSpPr>
          <p:spPr>
            <a:xfrm>
              <a:off x="789070" y="3360048"/>
              <a:ext cx="479192" cy="284780"/>
            </a:xfrm>
            <a:prstGeom prst="rect">
              <a:avLst/>
            </a:prstGeom>
            <a:noFill/>
          </p:spPr>
          <p:txBody>
            <a:bodyPr wrap="none" rtlCol="0">
              <a:spAutoFit/>
            </a:bodyPr>
            <a:lstStyle/>
            <a:p>
              <a:pPr defTabSz="685800">
                <a:defRPr/>
              </a:pPr>
              <a:r>
                <a:rPr lang="en-US" sz="788" kern="0" dirty="0">
                  <a:solidFill>
                    <a:srgbClr val="012E57"/>
                  </a:solidFill>
                  <a:latin typeface="+mj-lt"/>
                </a:rPr>
                <a:t>29%</a:t>
              </a:r>
            </a:p>
          </p:txBody>
        </p:sp>
        <p:sp>
          <p:nvSpPr>
            <p:cNvPr id="50" name="TextBox 49"/>
            <p:cNvSpPr txBox="1"/>
            <p:nvPr/>
          </p:nvSpPr>
          <p:spPr>
            <a:xfrm>
              <a:off x="642163" y="3500672"/>
              <a:ext cx="355227" cy="230832"/>
            </a:xfrm>
            <a:prstGeom prst="rect">
              <a:avLst/>
            </a:prstGeom>
            <a:noFill/>
          </p:spPr>
          <p:txBody>
            <a:bodyPr wrap="none" rtlCol="0">
              <a:spAutoFit/>
            </a:bodyPr>
            <a:lstStyle/>
            <a:p>
              <a:pPr defTabSz="685800">
                <a:defRPr/>
              </a:pPr>
              <a:r>
                <a:rPr lang="en-US" sz="525" kern="0" dirty="0">
                  <a:solidFill>
                    <a:schemeClr val="bg1"/>
                  </a:solidFill>
                  <a:latin typeface="+mj-lt"/>
                </a:rPr>
                <a:t>4%</a:t>
              </a:r>
            </a:p>
          </p:txBody>
        </p:sp>
        <p:sp>
          <p:nvSpPr>
            <p:cNvPr id="78" name="TextBox 77"/>
            <p:cNvSpPr txBox="1"/>
            <p:nvPr/>
          </p:nvSpPr>
          <p:spPr>
            <a:xfrm>
              <a:off x="504209" y="3069540"/>
              <a:ext cx="885286" cy="246221"/>
            </a:xfrm>
            <a:prstGeom prst="rect">
              <a:avLst/>
            </a:prstGeom>
            <a:noFill/>
          </p:spPr>
          <p:txBody>
            <a:bodyPr wrap="none" rtlCol="0">
              <a:spAutoFit/>
            </a:bodyPr>
            <a:lstStyle/>
            <a:p>
              <a:pPr algn="ctr" defTabSz="685800">
                <a:defRPr/>
              </a:pPr>
              <a:r>
                <a:rPr lang="en-US" sz="600" b="1" kern="0" dirty="0">
                  <a:solidFill>
                    <a:sysClr val="windowText" lastClr="000000"/>
                  </a:solidFill>
                </a:rPr>
                <a:t>Severe Anxiety</a:t>
              </a:r>
            </a:p>
          </p:txBody>
        </p:sp>
      </p:grpSp>
      <p:grpSp>
        <p:nvGrpSpPr>
          <p:cNvPr id="1045" name="Group 1044"/>
          <p:cNvGrpSpPr/>
          <p:nvPr/>
        </p:nvGrpSpPr>
        <p:grpSpPr>
          <a:xfrm>
            <a:off x="1637591" y="1665901"/>
            <a:ext cx="776175" cy="484603"/>
            <a:chOff x="611955" y="1887309"/>
            <a:chExt cx="1034900" cy="646138"/>
          </a:xfrm>
        </p:grpSpPr>
        <p:sp>
          <p:nvSpPr>
            <p:cNvPr id="22" name="Freeform 10"/>
            <p:cNvSpPr>
              <a:spLocks/>
            </p:cNvSpPr>
            <p:nvPr/>
          </p:nvSpPr>
          <p:spPr bwMode="auto">
            <a:xfrm>
              <a:off x="937363" y="2087563"/>
              <a:ext cx="363633" cy="363633"/>
            </a:xfrm>
            <a:custGeom>
              <a:avLst/>
              <a:gdLst>
                <a:gd name="T0" fmla="*/ 392 w 392"/>
                <a:gd name="T1" fmla="*/ 196 h 392"/>
                <a:gd name="T2" fmla="*/ 388 w 392"/>
                <a:gd name="T3" fmla="*/ 236 h 392"/>
                <a:gd name="T4" fmla="*/ 378 w 392"/>
                <a:gd name="T5" fmla="*/ 272 h 392"/>
                <a:gd name="T6" fmla="*/ 358 w 392"/>
                <a:gd name="T7" fmla="*/ 306 h 392"/>
                <a:gd name="T8" fmla="*/ 336 w 392"/>
                <a:gd name="T9" fmla="*/ 334 h 392"/>
                <a:gd name="T10" fmla="*/ 306 w 392"/>
                <a:gd name="T11" fmla="*/ 358 h 392"/>
                <a:gd name="T12" fmla="*/ 272 w 392"/>
                <a:gd name="T13" fmla="*/ 376 h 392"/>
                <a:gd name="T14" fmla="*/ 236 w 392"/>
                <a:gd name="T15" fmla="*/ 388 h 392"/>
                <a:gd name="T16" fmla="*/ 196 w 392"/>
                <a:gd name="T17" fmla="*/ 392 h 392"/>
                <a:gd name="T18" fmla="*/ 176 w 392"/>
                <a:gd name="T19" fmla="*/ 390 h 392"/>
                <a:gd name="T20" fmla="*/ 138 w 392"/>
                <a:gd name="T21" fmla="*/ 382 h 392"/>
                <a:gd name="T22" fmla="*/ 102 w 392"/>
                <a:gd name="T23" fmla="*/ 368 h 392"/>
                <a:gd name="T24" fmla="*/ 72 w 392"/>
                <a:gd name="T25" fmla="*/ 346 h 392"/>
                <a:gd name="T26" fmla="*/ 46 w 392"/>
                <a:gd name="T27" fmla="*/ 320 h 392"/>
                <a:gd name="T28" fmla="*/ 24 w 392"/>
                <a:gd name="T29" fmla="*/ 290 h 392"/>
                <a:gd name="T30" fmla="*/ 10 w 392"/>
                <a:gd name="T31" fmla="*/ 254 h 392"/>
                <a:gd name="T32" fmla="*/ 2 w 392"/>
                <a:gd name="T33" fmla="*/ 216 h 392"/>
                <a:gd name="T34" fmla="*/ 0 w 392"/>
                <a:gd name="T35" fmla="*/ 196 h 392"/>
                <a:gd name="T36" fmla="*/ 4 w 392"/>
                <a:gd name="T37" fmla="*/ 156 h 392"/>
                <a:gd name="T38" fmla="*/ 16 w 392"/>
                <a:gd name="T39" fmla="*/ 120 h 392"/>
                <a:gd name="T40" fmla="*/ 34 w 392"/>
                <a:gd name="T41" fmla="*/ 86 h 392"/>
                <a:gd name="T42" fmla="*/ 58 w 392"/>
                <a:gd name="T43" fmla="*/ 56 h 392"/>
                <a:gd name="T44" fmla="*/ 86 w 392"/>
                <a:gd name="T45" fmla="*/ 34 h 392"/>
                <a:gd name="T46" fmla="*/ 120 w 392"/>
                <a:gd name="T47" fmla="*/ 14 h 392"/>
                <a:gd name="T48" fmla="*/ 156 w 392"/>
                <a:gd name="T49" fmla="*/ 4 h 392"/>
                <a:gd name="T50" fmla="*/ 196 w 392"/>
                <a:gd name="T51" fmla="*/ 0 h 392"/>
                <a:gd name="T52" fmla="*/ 216 w 392"/>
                <a:gd name="T53" fmla="*/ 0 h 392"/>
                <a:gd name="T54" fmla="*/ 254 w 392"/>
                <a:gd name="T55" fmla="*/ 8 h 392"/>
                <a:gd name="T56" fmla="*/ 290 w 392"/>
                <a:gd name="T57" fmla="*/ 24 h 392"/>
                <a:gd name="T58" fmla="*/ 322 w 392"/>
                <a:gd name="T59" fmla="*/ 44 h 392"/>
                <a:gd name="T60" fmla="*/ 348 w 392"/>
                <a:gd name="T61" fmla="*/ 70 h 392"/>
                <a:gd name="T62" fmla="*/ 368 w 392"/>
                <a:gd name="T63" fmla="*/ 102 h 392"/>
                <a:gd name="T64" fmla="*/ 384 w 392"/>
                <a:gd name="T65" fmla="*/ 138 h 392"/>
                <a:gd name="T66" fmla="*/ 392 w 392"/>
                <a:gd name="T67" fmla="*/ 176 h 392"/>
                <a:gd name="T68" fmla="*/ 392 w 392"/>
                <a:gd name="T69"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2" h="392">
                  <a:moveTo>
                    <a:pt x="392" y="196"/>
                  </a:moveTo>
                  <a:lnTo>
                    <a:pt x="392" y="196"/>
                  </a:lnTo>
                  <a:lnTo>
                    <a:pt x="392" y="216"/>
                  </a:lnTo>
                  <a:lnTo>
                    <a:pt x="388" y="236"/>
                  </a:lnTo>
                  <a:lnTo>
                    <a:pt x="384" y="254"/>
                  </a:lnTo>
                  <a:lnTo>
                    <a:pt x="378" y="272"/>
                  </a:lnTo>
                  <a:lnTo>
                    <a:pt x="368" y="290"/>
                  </a:lnTo>
                  <a:lnTo>
                    <a:pt x="358" y="306"/>
                  </a:lnTo>
                  <a:lnTo>
                    <a:pt x="348" y="320"/>
                  </a:lnTo>
                  <a:lnTo>
                    <a:pt x="336" y="334"/>
                  </a:lnTo>
                  <a:lnTo>
                    <a:pt x="322" y="346"/>
                  </a:lnTo>
                  <a:lnTo>
                    <a:pt x="306" y="358"/>
                  </a:lnTo>
                  <a:lnTo>
                    <a:pt x="290" y="368"/>
                  </a:lnTo>
                  <a:lnTo>
                    <a:pt x="272" y="376"/>
                  </a:lnTo>
                  <a:lnTo>
                    <a:pt x="254" y="382"/>
                  </a:lnTo>
                  <a:lnTo>
                    <a:pt x="236" y="388"/>
                  </a:lnTo>
                  <a:lnTo>
                    <a:pt x="216" y="390"/>
                  </a:lnTo>
                  <a:lnTo>
                    <a:pt x="196" y="392"/>
                  </a:lnTo>
                  <a:lnTo>
                    <a:pt x="196" y="392"/>
                  </a:lnTo>
                  <a:lnTo>
                    <a:pt x="176" y="390"/>
                  </a:lnTo>
                  <a:lnTo>
                    <a:pt x="156" y="388"/>
                  </a:lnTo>
                  <a:lnTo>
                    <a:pt x="138" y="382"/>
                  </a:lnTo>
                  <a:lnTo>
                    <a:pt x="120" y="376"/>
                  </a:lnTo>
                  <a:lnTo>
                    <a:pt x="102" y="368"/>
                  </a:lnTo>
                  <a:lnTo>
                    <a:pt x="86" y="358"/>
                  </a:lnTo>
                  <a:lnTo>
                    <a:pt x="72" y="346"/>
                  </a:lnTo>
                  <a:lnTo>
                    <a:pt x="58" y="334"/>
                  </a:lnTo>
                  <a:lnTo>
                    <a:pt x="46" y="320"/>
                  </a:lnTo>
                  <a:lnTo>
                    <a:pt x="34" y="306"/>
                  </a:lnTo>
                  <a:lnTo>
                    <a:pt x="24" y="290"/>
                  </a:lnTo>
                  <a:lnTo>
                    <a:pt x="16" y="272"/>
                  </a:lnTo>
                  <a:lnTo>
                    <a:pt x="10" y="254"/>
                  </a:lnTo>
                  <a:lnTo>
                    <a:pt x="4" y="236"/>
                  </a:lnTo>
                  <a:lnTo>
                    <a:pt x="2" y="216"/>
                  </a:lnTo>
                  <a:lnTo>
                    <a:pt x="0" y="196"/>
                  </a:lnTo>
                  <a:lnTo>
                    <a:pt x="0" y="196"/>
                  </a:lnTo>
                  <a:lnTo>
                    <a:pt x="2" y="176"/>
                  </a:lnTo>
                  <a:lnTo>
                    <a:pt x="4" y="156"/>
                  </a:lnTo>
                  <a:lnTo>
                    <a:pt x="10" y="138"/>
                  </a:lnTo>
                  <a:lnTo>
                    <a:pt x="16" y="120"/>
                  </a:lnTo>
                  <a:lnTo>
                    <a:pt x="24" y="102"/>
                  </a:lnTo>
                  <a:lnTo>
                    <a:pt x="34" y="86"/>
                  </a:lnTo>
                  <a:lnTo>
                    <a:pt x="46" y="70"/>
                  </a:lnTo>
                  <a:lnTo>
                    <a:pt x="58" y="56"/>
                  </a:lnTo>
                  <a:lnTo>
                    <a:pt x="72" y="44"/>
                  </a:lnTo>
                  <a:lnTo>
                    <a:pt x="86" y="34"/>
                  </a:lnTo>
                  <a:lnTo>
                    <a:pt x="102" y="24"/>
                  </a:lnTo>
                  <a:lnTo>
                    <a:pt x="120" y="14"/>
                  </a:lnTo>
                  <a:lnTo>
                    <a:pt x="138" y="8"/>
                  </a:lnTo>
                  <a:lnTo>
                    <a:pt x="156" y="4"/>
                  </a:lnTo>
                  <a:lnTo>
                    <a:pt x="176" y="0"/>
                  </a:lnTo>
                  <a:lnTo>
                    <a:pt x="196" y="0"/>
                  </a:lnTo>
                  <a:lnTo>
                    <a:pt x="196" y="0"/>
                  </a:lnTo>
                  <a:lnTo>
                    <a:pt x="216" y="0"/>
                  </a:lnTo>
                  <a:lnTo>
                    <a:pt x="236" y="4"/>
                  </a:lnTo>
                  <a:lnTo>
                    <a:pt x="254" y="8"/>
                  </a:lnTo>
                  <a:lnTo>
                    <a:pt x="272" y="14"/>
                  </a:lnTo>
                  <a:lnTo>
                    <a:pt x="290" y="24"/>
                  </a:lnTo>
                  <a:lnTo>
                    <a:pt x="306" y="34"/>
                  </a:lnTo>
                  <a:lnTo>
                    <a:pt x="322" y="44"/>
                  </a:lnTo>
                  <a:lnTo>
                    <a:pt x="336" y="56"/>
                  </a:lnTo>
                  <a:lnTo>
                    <a:pt x="348" y="70"/>
                  </a:lnTo>
                  <a:lnTo>
                    <a:pt x="358" y="86"/>
                  </a:lnTo>
                  <a:lnTo>
                    <a:pt x="368" y="102"/>
                  </a:lnTo>
                  <a:lnTo>
                    <a:pt x="378" y="120"/>
                  </a:lnTo>
                  <a:lnTo>
                    <a:pt x="384" y="138"/>
                  </a:lnTo>
                  <a:lnTo>
                    <a:pt x="388" y="156"/>
                  </a:lnTo>
                  <a:lnTo>
                    <a:pt x="392" y="176"/>
                  </a:lnTo>
                  <a:lnTo>
                    <a:pt x="392" y="196"/>
                  </a:lnTo>
                  <a:lnTo>
                    <a:pt x="392" y="196"/>
                  </a:lnTo>
                  <a:close/>
                </a:path>
              </a:pathLst>
            </a:custGeom>
            <a:solidFill>
              <a:srgbClr val="818285">
                <a:alpha val="27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47" name="TextBox 46"/>
            <p:cNvSpPr txBox="1"/>
            <p:nvPr/>
          </p:nvSpPr>
          <p:spPr>
            <a:xfrm>
              <a:off x="945515" y="2122390"/>
              <a:ext cx="479192" cy="284780"/>
            </a:xfrm>
            <a:prstGeom prst="rect">
              <a:avLst/>
            </a:prstGeom>
            <a:noFill/>
          </p:spPr>
          <p:txBody>
            <a:bodyPr wrap="none" rtlCol="0">
              <a:spAutoFit/>
            </a:bodyPr>
            <a:lstStyle/>
            <a:p>
              <a:pPr defTabSz="685800">
                <a:defRPr/>
              </a:pPr>
              <a:r>
                <a:rPr lang="en-US" sz="788" kern="0" dirty="0">
                  <a:solidFill>
                    <a:srgbClr val="012E57"/>
                  </a:solidFill>
                  <a:latin typeface="+mj-lt"/>
                </a:rPr>
                <a:t>23%</a:t>
              </a:r>
            </a:p>
          </p:txBody>
        </p:sp>
        <p:sp>
          <p:nvSpPr>
            <p:cNvPr id="71" name="Freeform 12"/>
            <p:cNvSpPr>
              <a:spLocks/>
            </p:cNvSpPr>
            <p:nvPr/>
          </p:nvSpPr>
          <p:spPr bwMode="auto">
            <a:xfrm>
              <a:off x="894708" y="2314534"/>
              <a:ext cx="175042" cy="175042"/>
            </a:xfrm>
            <a:custGeom>
              <a:avLst/>
              <a:gdLst>
                <a:gd name="T0" fmla="*/ 68 w 68"/>
                <a:gd name="T1" fmla="*/ 34 h 68"/>
                <a:gd name="T2" fmla="*/ 68 w 68"/>
                <a:gd name="T3" fmla="*/ 34 h 68"/>
                <a:gd name="T4" fmla="*/ 68 w 68"/>
                <a:gd name="T5" fmla="*/ 40 h 68"/>
                <a:gd name="T6" fmla="*/ 66 w 68"/>
                <a:gd name="T7" fmla="*/ 48 h 68"/>
                <a:gd name="T8" fmla="*/ 62 w 68"/>
                <a:gd name="T9" fmla="*/ 54 h 68"/>
                <a:gd name="T10" fmla="*/ 58 w 68"/>
                <a:gd name="T11" fmla="*/ 58 h 68"/>
                <a:gd name="T12" fmla="*/ 54 w 68"/>
                <a:gd name="T13" fmla="*/ 62 h 68"/>
                <a:gd name="T14" fmla="*/ 48 w 68"/>
                <a:gd name="T15" fmla="*/ 66 h 68"/>
                <a:gd name="T16" fmla="*/ 42 w 68"/>
                <a:gd name="T17" fmla="*/ 68 h 68"/>
                <a:gd name="T18" fmla="*/ 34 w 68"/>
                <a:gd name="T19" fmla="*/ 68 h 68"/>
                <a:gd name="T20" fmla="*/ 34 w 68"/>
                <a:gd name="T21" fmla="*/ 68 h 68"/>
                <a:gd name="T22" fmla="*/ 28 w 68"/>
                <a:gd name="T23" fmla="*/ 68 h 68"/>
                <a:gd name="T24" fmla="*/ 22 w 68"/>
                <a:gd name="T25" fmla="*/ 66 h 68"/>
                <a:gd name="T26" fmla="*/ 16 w 68"/>
                <a:gd name="T27" fmla="*/ 62 h 68"/>
                <a:gd name="T28" fmla="*/ 10 w 68"/>
                <a:gd name="T29" fmla="*/ 58 h 68"/>
                <a:gd name="T30" fmla="*/ 6 w 68"/>
                <a:gd name="T31" fmla="*/ 54 h 68"/>
                <a:gd name="T32" fmla="*/ 4 w 68"/>
                <a:gd name="T33" fmla="*/ 48 h 68"/>
                <a:gd name="T34" fmla="*/ 2 w 68"/>
                <a:gd name="T35" fmla="*/ 40 h 68"/>
                <a:gd name="T36" fmla="*/ 0 w 68"/>
                <a:gd name="T37" fmla="*/ 34 h 68"/>
                <a:gd name="T38" fmla="*/ 0 w 68"/>
                <a:gd name="T39" fmla="*/ 34 h 68"/>
                <a:gd name="T40" fmla="*/ 2 w 68"/>
                <a:gd name="T41" fmla="*/ 28 h 68"/>
                <a:gd name="T42" fmla="*/ 4 w 68"/>
                <a:gd name="T43" fmla="*/ 20 h 68"/>
                <a:gd name="T44" fmla="*/ 6 w 68"/>
                <a:gd name="T45" fmla="*/ 16 h 68"/>
                <a:gd name="T46" fmla="*/ 10 w 68"/>
                <a:gd name="T47" fmla="*/ 10 h 68"/>
                <a:gd name="T48" fmla="*/ 16 w 68"/>
                <a:gd name="T49" fmla="*/ 6 h 68"/>
                <a:gd name="T50" fmla="*/ 22 w 68"/>
                <a:gd name="T51" fmla="*/ 2 h 68"/>
                <a:gd name="T52" fmla="*/ 28 w 68"/>
                <a:gd name="T53" fmla="*/ 0 h 68"/>
                <a:gd name="T54" fmla="*/ 34 w 68"/>
                <a:gd name="T55" fmla="*/ 0 h 68"/>
                <a:gd name="T56" fmla="*/ 34 w 68"/>
                <a:gd name="T57" fmla="*/ 0 h 68"/>
                <a:gd name="T58" fmla="*/ 42 w 68"/>
                <a:gd name="T59" fmla="*/ 0 h 68"/>
                <a:gd name="T60" fmla="*/ 48 w 68"/>
                <a:gd name="T61" fmla="*/ 2 h 68"/>
                <a:gd name="T62" fmla="*/ 54 w 68"/>
                <a:gd name="T63" fmla="*/ 6 h 68"/>
                <a:gd name="T64" fmla="*/ 58 w 68"/>
                <a:gd name="T65" fmla="*/ 10 h 68"/>
                <a:gd name="T66" fmla="*/ 62 w 68"/>
                <a:gd name="T67" fmla="*/ 16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0"/>
                  </a:lnTo>
                  <a:lnTo>
                    <a:pt x="66" y="48"/>
                  </a:lnTo>
                  <a:lnTo>
                    <a:pt x="62" y="54"/>
                  </a:lnTo>
                  <a:lnTo>
                    <a:pt x="58" y="58"/>
                  </a:lnTo>
                  <a:lnTo>
                    <a:pt x="54" y="62"/>
                  </a:lnTo>
                  <a:lnTo>
                    <a:pt x="48" y="66"/>
                  </a:lnTo>
                  <a:lnTo>
                    <a:pt x="42" y="68"/>
                  </a:lnTo>
                  <a:lnTo>
                    <a:pt x="34" y="68"/>
                  </a:lnTo>
                  <a:lnTo>
                    <a:pt x="34" y="68"/>
                  </a:lnTo>
                  <a:lnTo>
                    <a:pt x="28" y="68"/>
                  </a:lnTo>
                  <a:lnTo>
                    <a:pt x="22" y="66"/>
                  </a:lnTo>
                  <a:lnTo>
                    <a:pt x="16" y="62"/>
                  </a:lnTo>
                  <a:lnTo>
                    <a:pt x="10" y="58"/>
                  </a:lnTo>
                  <a:lnTo>
                    <a:pt x="6" y="54"/>
                  </a:lnTo>
                  <a:lnTo>
                    <a:pt x="4" y="48"/>
                  </a:lnTo>
                  <a:lnTo>
                    <a:pt x="2" y="40"/>
                  </a:lnTo>
                  <a:lnTo>
                    <a:pt x="0" y="34"/>
                  </a:lnTo>
                  <a:lnTo>
                    <a:pt x="0" y="34"/>
                  </a:lnTo>
                  <a:lnTo>
                    <a:pt x="2" y="28"/>
                  </a:lnTo>
                  <a:lnTo>
                    <a:pt x="4" y="20"/>
                  </a:lnTo>
                  <a:lnTo>
                    <a:pt x="6" y="16"/>
                  </a:lnTo>
                  <a:lnTo>
                    <a:pt x="10" y="10"/>
                  </a:lnTo>
                  <a:lnTo>
                    <a:pt x="16" y="6"/>
                  </a:lnTo>
                  <a:lnTo>
                    <a:pt x="22" y="2"/>
                  </a:lnTo>
                  <a:lnTo>
                    <a:pt x="28" y="0"/>
                  </a:lnTo>
                  <a:lnTo>
                    <a:pt x="34" y="0"/>
                  </a:lnTo>
                  <a:lnTo>
                    <a:pt x="34" y="0"/>
                  </a:lnTo>
                  <a:lnTo>
                    <a:pt x="42" y="0"/>
                  </a:lnTo>
                  <a:lnTo>
                    <a:pt x="48" y="2"/>
                  </a:lnTo>
                  <a:lnTo>
                    <a:pt x="54" y="6"/>
                  </a:lnTo>
                  <a:lnTo>
                    <a:pt x="58" y="10"/>
                  </a:lnTo>
                  <a:lnTo>
                    <a:pt x="62" y="16"/>
                  </a:lnTo>
                  <a:lnTo>
                    <a:pt x="66" y="20"/>
                  </a:lnTo>
                  <a:lnTo>
                    <a:pt x="68" y="28"/>
                  </a:lnTo>
                  <a:lnTo>
                    <a:pt x="68" y="34"/>
                  </a:lnTo>
                  <a:lnTo>
                    <a:pt x="68" y="34"/>
                  </a:lnTo>
                  <a:close/>
                </a:path>
              </a:pathLst>
            </a:custGeom>
            <a:solidFill>
              <a:srgbClr val="0E76BC"/>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72" name="TextBox 71"/>
            <p:cNvSpPr txBox="1"/>
            <p:nvPr/>
          </p:nvSpPr>
          <p:spPr>
            <a:xfrm>
              <a:off x="849606" y="2302615"/>
              <a:ext cx="355227" cy="230832"/>
            </a:xfrm>
            <a:prstGeom prst="rect">
              <a:avLst/>
            </a:prstGeom>
            <a:noFill/>
          </p:spPr>
          <p:txBody>
            <a:bodyPr wrap="none" rtlCol="0">
              <a:spAutoFit/>
            </a:bodyPr>
            <a:lstStyle/>
            <a:p>
              <a:pPr defTabSz="685800">
                <a:defRPr/>
              </a:pPr>
              <a:r>
                <a:rPr lang="en-US" sz="525" kern="0" dirty="0">
                  <a:solidFill>
                    <a:schemeClr val="bg1"/>
                  </a:solidFill>
                  <a:latin typeface="+mj-lt"/>
                </a:rPr>
                <a:t>4%</a:t>
              </a:r>
            </a:p>
          </p:txBody>
        </p:sp>
        <p:sp>
          <p:nvSpPr>
            <p:cNvPr id="79" name="TextBox 78"/>
            <p:cNvSpPr txBox="1"/>
            <p:nvPr/>
          </p:nvSpPr>
          <p:spPr>
            <a:xfrm>
              <a:off x="611955" y="1887309"/>
              <a:ext cx="1034900" cy="246222"/>
            </a:xfrm>
            <a:prstGeom prst="rect">
              <a:avLst/>
            </a:prstGeom>
            <a:noFill/>
          </p:spPr>
          <p:txBody>
            <a:bodyPr wrap="none" rtlCol="0">
              <a:spAutoFit/>
            </a:bodyPr>
            <a:lstStyle/>
            <a:p>
              <a:pPr algn="ctr" defTabSz="685800">
                <a:defRPr/>
              </a:pPr>
              <a:r>
                <a:rPr lang="en-US" sz="600" b="1" kern="0" dirty="0">
                  <a:solidFill>
                    <a:sysClr val="windowText" lastClr="000000"/>
                  </a:solidFill>
                </a:rPr>
                <a:t>Severe Depression</a:t>
              </a:r>
            </a:p>
          </p:txBody>
        </p:sp>
      </p:grpSp>
      <p:grpSp>
        <p:nvGrpSpPr>
          <p:cNvPr id="1053" name="Group 1052"/>
          <p:cNvGrpSpPr/>
          <p:nvPr/>
        </p:nvGrpSpPr>
        <p:grpSpPr>
          <a:xfrm>
            <a:off x="2643293" y="2785623"/>
            <a:ext cx="590226" cy="473011"/>
            <a:chOff x="2000391" y="3474623"/>
            <a:chExt cx="786967" cy="630681"/>
          </a:xfrm>
        </p:grpSpPr>
        <p:sp>
          <p:nvSpPr>
            <p:cNvPr id="1028" name="Freeform 22"/>
            <p:cNvSpPr>
              <a:spLocks/>
            </p:cNvSpPr>
            <p:nvPr/>
          </p:nvSpPr>
          <p:spPr bwMode="auto">
            <a:xfrm>
              <a:off x="2220279" y="3717032"/>
              <a:ext cx="345656" cy="345656"/>
            </a:xfrm>
            <a:custGeom>
              <a:avLst/>
              <a:gdLst>
                <a:gd name="T0" fmla="*/ 102 w 102"/>
                <a:gd name="T1" fmla="*/ 50 h 102"/>
                <a:gd name="T2" fmla="*/ 102 w 102"/>
                <a:gd name="T3" fmla="*/ 50 h 102"/>
                <a:gd name="T4" fmla="*/ 100 w 102"/>
                <a:gd name="T5" fmla="*/ 60 h 102"/>
                <a:gd name="T6" fmla="*/ 98 w 102"/>
                <a:gd name="T7" fmla="*/ 70 h 102"/>
                <a:gd name="T8" fmla="*/ 94 w 102"/>
                <a:gd name="T9" fmla="*/ 80 h 102"/>
                <a:gd name="T10" fmla="*/ 88 w 102"/>
                <a:gd name="T11" fmla="*/ 86 h 102"/>
                <a:gd name="T12" fmla="*/ 80 w 102"/>
                <a:gd name="T13" fmla="*/ 94 h 102"/>
                <a:gd name="T14" fmla="*/ 70 w 102"/>
                <a:gd name="T15" fmla="*/ 98 h 102"/>
                <a:gd name="T16" fmla="*/ 62 w 102"/>
                <a:gd name="T17" fmla="*/ 100 h 102"/>
                <a:gd name="T18" fmla="*/ 50 w 102"/>
                <a:gd name="T19" fmla="*/ 102 h 102"/>
                <a:gd name="T20" fmla="*/ 50 w 102"/>
                <a:gd name="T21" fmla="*/ 102 h 102"/>
                <a:gd name="T22" fmla="*/ 40 w 102"/>
                <a:gd name="T23" fmla="*/ 100 h 102"/>
                <a:gd name="T24" fmla="*/ 30 w 102"/>
                <a:gd name="T25" fmla="*/ 98 h 102"/>
                <a:gd name="T26" fmla="*/ 22 w 102"/>
                <a:gd name="T27" fmla="*/ 94 h 102"/>
                <a:gd name="T28" fmla="*/ 14 w 102"/>
                <a:gd name="T29" fmla="*/ 86 h 102"/>
                <a:gd name="T30" fmla="*/ 8 w 102"/>
                <a:gd name="T31" fmla="*/ 80 h 102"/>
                <a:gd name="T32" fmla="*/ 4 w 102"/>
                <a:gd name="T33" fmla="*/ 70 h 102"/>
                <a:gd name="T34" fmla="*/ 0 w 102"/>
                <a:gd name="T35" fmla="*/ 60 h 102"/>
                <a:gd name="T36" fmla="*/ 0 w 102"/>
                <a:gd name="T37" fmla="*/ 50 h 102"/>
                <a:gd name="T38" fmla="*/ 0 w 102"/>
                <a:gd name="T39" fmla="*/ 50 h 102"/>
                <a:gd name="T40" fmla="*/ 0 w 102"/>
                <a:gd name="T41" fmla="*/ 40 h 102"/>
                <a:gd name="T42" fmla="*/ 4 w 102"/>
                <a:gd name="T43" fmla="*/ 30 h 102"/>
                <a:gd name="T44" fmla="*/ 8 w 102"/>
                <a:gd name="T45" fmla="*/ 22 h 102"/>
                <a:gd name="T46" fmla="*/ 14 w 102"/>
                <a:gd name="T47" fmla="*/ 14 h 102"/>
                <a:gd name="T48" fmla="*/ 22 w 102"/>
                <a:gd name="T49" fmla="*/ 8 h 102"/>
                <a:gd name="T50" fmla="*/ 30 w 102"/>
                <a:gd name="T51" fmla="*/ 4 h 102"/>
                <a:gd name="T52" fmla="*/ 40 w 102"/>
                <a:gd name="T53" fmla="*/ 0 h 102"/>
                <a:gd name="T54" fmla="*/ 50 w 102"/>
                <a:gd name="T55" fmla="*/ 0 h 102"/>
                <a:gd name="T56" fmla="*/ 50 w 102"/>
                <a:gd name="T57" fmla="*/ 0 h 102"/>
                <a:gd name="T58" fmla="*/ 62 w 102"/>
                <a:gd name="T59" fmla="*/ 0 h 102"/>
                <a:gd name="T60" fmla="*/ 70 w 102"/>
                <a:gd name="T61" fmla="*/ 4 h 102"/>
                <a:gd name="T62" fmla="*/ 80 w 102"/>
                <a:gd name="T63" fmla="*/ 8 h 102"/>
                <a:gd name="T64" fmla="*/ 88 w 102"/>
                <a:gd name="T65" fmla="*/ 14 h 102"/>
                <a:gd name="T66" fmla="*/ 94 w 102"/>
                <a:gd name="T67" fmla="*/ 22 h 102"/>
                <a:gd name="T68" fmla="*/ 98 w 102"/>
                <a:gd name="T69" fmla="*/ 30 h 102"/>
                <a:gd name="T70" fmla="*/ 100 w 102"/>
                <a:gd name="T71" fmla="*/ 40 h 102"/>
                <a:gd name="T72" fmla="*/ 102 w 102"/>
                <a:gd name="T73" fmla="*/ 50 h 102"/>
                <a:gd name="T74" fmla="*/ 102 w 102"/>
                <a:gd name="T75"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102" y="50"/>
                  </a:moveTo>
                  <a:lnTo>
                    <a:pt x="102" y="50"/>
                  </a:lnTo>
                  <a:lnTo>
                    <a:pt x="100" y="60"/>
                  </a:lnTo>
                  <a:lnTo>
                    <a:pt x="98" y="70"/>
                  </a:lnTo>
                  <a:lnTo>
                    <a:pt x="94" y="80"/>
                  </a:lnTo>
                  <a:lnTo>
                    <a:pt x="88" y="86"/>
                  </a:lnTo>
                  <a:lnTo>
                    <a:pt x="80" y="94"/>
                  </a:lnTo>
                  <a:lnTo>
                    <a:pt x="70" y="98"/>
                  </a:lnTo>
                  <a:lnTo>
                    <a:pt x="62" y="100"/>
                  </a:lnTo>
                  <a:lnTo>
                    <a:pt x="50" y="102"/>
                  </a:lnTo>
                  <a:lnTo>
                    <a:pt x="50" y="102"/>
                  </a:lnTo>
                  <a:lnTo>
                    <a:pt x="40" y="100"/>
                  </a:lnTo>
                  <a:lnTo>
                    <a:pt x="30" y="98"/>
                  </a:lnTo>
                  <a:lnTo>
                    <a:pt x="22" y="94"/>
                  </a:lnTo>
                  <a:lnTo>
                    <a:pt x="14" y="86"/>
                  </a:lnTo>
                  <a:lnTo>
                    <a:pt x="8" y="80"/>
                  </a:lnTo>
                  <a:lnTo>
                    <a:pt x="4" y="70"/>
                  </a:lnTo>
                  <a:lnTo>
                    <a:pt x="0" y="60"/>
                  </a:lnTo>
                  <a:lnTo>
                    <a:pt x="0" y="50"/>
                  </a:lnTo>
                  <a:lnTo>
                    <a:pt x="0" y="50"/>
                  </a:lnTo>
                  <a:lnTo>
                    <a:pt x="0" y="40"/>
                  </a:lnTo>
                  <a:lnTo>
                    <a:pt x="4" y="30"/>
                  </a:lnTo>
                  <a:lnTo>
                    <a:pt x="8" y="22"/>
                  </a:lnTo>
                  <a:lnTo>
                    <a:pt x="14" y="14"/>
                  </a:lnTo>
                  <a:lnTo>
                    <a:pt x="22" y="8"/>
                  </a:lnTo>
                  <a:lnTo>
                    <a:pt x="30" y="4"/>
                  </a:lnTo>
                  <a:lnTo>
                    <a:pt x="40" y="0"/>
                  </a:lnTo>
                  <a:lnTo>
                    <a:pt x="50" y="0"/>
                  </a:lnTo>
                  <a:lnTo>
                    <a:pt x="50" y="0"/>
                  </a:lnTo>
                  <a:lnTo>
                    <a:pt x="62" y="0"/>
                  </a:lnTo>
                  <a:lnTo>
                    <a:pt x="70" y="4"/>
                  </a:lnTo>
                  <a:lnTo>
                    <a:pt x="80" y="8"/>
                  </a:lnTo>
                  <a:lnTo>
                    <a:pt x="88" y="14"/>
                  </a:lnTo>
                  <a:lnTo>
                    <a:pt x="94" y="22"/>
                  </a:lnTo>
                  <a:lnTo>
                    <a:pt x="98" y="30"/>
                  </a:lnTo>
                  <a:lnTo>
                    <a:pt x="100" y="40"/>
                  </a:lnTo>
                  <a:lnTo>
                    <a:pt x="102" y="50"/>
                  </a:lnTo>
                  <a:lnTo>
                    <a:pt x="102" y="50"/>
                  </a:lnTo>
                  <a:close/>
                </a:path>
              </a:pathLst>
            </a:custGeom>
            <a:solidFill>
              <a:srgbClr val="818285">
                <a:alpha val="27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1025" name="Freeform 21"/>
            <p:cNvSpPr>
              <a:spLocks/>
            </p:cNvSpPr>
            <p:nvPr/>
          </p:nvSpPr>
          <p:spPr bwMode="auto">
            <a:xfrm>
              <a:off x="2188987" y="3893344"/>
              <a:ext cx="160680" cy="160680"/>
            </a:xfrm>
            <a:custGeom>
              <a:avLst/>
              <a:gdLst>
                <a:gd name="T0" fmla="*/ 52 w 52"/>
                <a:gd name="T1" fmla="*/ 26 h 52"/>
                <a:gd name="T2" fmla="*/ 52 w 52"/>
                <a:gd name="T3" fmla="*/ 26 h 52"/>
                <a:gd name="T4" fmla="*/ 50 w 52"/>
                <a:gd name="T5" fmla="*/ 36 h 52"/>
                <a:gd name="T6" fmla="*/ 44 w 52"/>
                <a:gd name="T7" fmla="*/ 44 h 52"/>
                <a:gd name="T8" fmla="*/ 36 w 52"/>
                <a:gd name="T9" fmla="*/ 50 h 52"/>
                <a:gd name="T10" fmla="*/ 26 w 52"/>
                <a:gd name="T11" fmla="*/ 52 h 52"/>
                <a:gd name="T12" fmla="*/ 26 w 52"/>
                <a:gd name="T13" fmla="*/ 52 h 52"/>
                <a:gd name="T14" fmla="*/ 16 w 52"/>
                <a:gd name="T15" fmla="*/ 50 h 52"/>
                <a:gd name="T16" fmla="*/ 8 w 52"/>
                <a:gd name="T17" fmla="*/ 44 h 52"/>
                <a:gd name="T18" fmla="*/ 2 w 52"/>
                <a:gd name="T19" fmla="*/ 36 h 52"/>
                <a:gd name="T20" fmla="*/ 0 w 52"/>
                <a:gd name="T21" fmla="*/ 26 h 52"/>
                <a:gd name="T22" fmla="*/ 0 w 52"/>
                <a:gd name="T23" fmla="*/ 26 h 52"/>
                <a:gd name="T24" fmla="*/ 2 w 52"/>
                <a:gd name="T25" fmla="*/ 16 h 52"/>
                <a:gd name="T26" fmla="*/ 8 w 52"/>
                <a:gd name="T27" fmla="*/ 8 h 52"/>
                <a:gd name="T28" fmla="*/ 16 w 52"/>
                <a:gd name="T29" fmla="*/ 2 h 52"/>
                <a:gd name="T30" fmla="*/ 26 w 52"/>
                <a:gd name="T31" fmla="*/ 0 h 52"/>
                <a:gd name="T32" fmla="*/ 26 w 52"/>
                <a:gd name="T33" fmla="*/ 0 h 52"/>
                <a:gd name="T34" fmla="*/ 36 w 52"/>
                <a:gd name="T35" fmla="*/ 2 h 52"/>
                <a:gd name="T36" fmla="*/ 44 w 52"/>
                <a:gd name="T37" fmla="*/ 8 h 52"/>
                <a:gd name="T38" fmla="*/ 50 w 52"/>
                <a:gd name="T39" fmla="*/ 16 h 52"/>
                <a:gd name="T40" fmla="*/ 52 w 52"/>
                <a:gd name="T41" fmla="*/ 26 h 52"/>
                <a:gd name="T42" fmla="*/ 52 w 52"/>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52" y="26"/>
                  </a:move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2"/>
                  </a:lnTo>
                  <a:lnTo>
                    <a:pt x="26" y="0"/>
                  </a:lnTo>
                  <a:lnTo>
                    <a:pt x="26" y="0"/>
                  </a:lnTo>
                  <a:lnTo>
                    <a:pt x="36" y="2"/>
                  </a:lnTo>
                  <a:lnTo>
                    <a:pt x="44" y="8"/>
                  </a:lnTo>
                  <a:lnTo>
                    <a:pt x="50" y="16"/>
                  </a:lnTo>
                  <a:lnTo>
                    <a:pt x="52" y="26"/>
                  </a:lnTo>
                  <a:lnTo>
                    <a:pt x="52" y="26"/>
                  </a:lnTo>
                  <a:close/>
                </a:path>
              </a:pathLst>
            </a:custGeom>
            <a:solidFill>
              <a:srgbClr val="0E76BC"/>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a:solidFill>
                  <a:sysClr val="windowText" lastClr="000000"/>
                </a:solidFill>
              </a:endParaRPr>
            </a:p>
          </p:txBody>
        </p:sp>
        <p:sp>
          <p:nvSpPr>
            <p:cNvPr id="69" name="TextBox 68"/>
            <p:cNvSpPr txBox="1"/>
            <p:nvPr/>
          </p:nvSpPr>
          <p:spPr>
            <a:xfrm>
              <a:off x="2134216" y="3889860"/>
              <a:ext cx="340264" cy="215444"/>
            </a:xfrm>
            <a:prstGeom prst="rect">
              <a:avLst/>
            </a:prstGeom>
            <a:noFill/>
          </p:spPr>
          <p:txBody>
            <a:bodyPr wrap="none" rtlCol="0">
              <a:spAutoFit/>
            </a:bodyPr>
            <a:lstStyle/>
            <a:p>
              <a:pPr defTabSz="685800">
                <a:defRPr/>
              </a:pPr>
              <a:r>
                <a:rPr lang="en-US" sz="450" kern="0" dirty="0">
                  <a:solidFill>
                    <a:schemeClr val="bg1"/>
                  </a:solidFill>
                  <a:latin typeface="+mj-lt"/>
                </a:rPr>
                <a:t>3%</a:t>
              </a:r>
            </a:p>
          </p:txBody>
        </p:sp>
        <p:sp>
          <p:nvSpPr>
            <p:cNvPr id="70" name="TextBox 69"/>
            <p:cNvSpPr txBox="1"/>
            <p:nvPr/>
          </p:nvSpPr>
          <p:spPr>
            <a:xfrm>
              <a:off x="2251020" y="3726174"/>
              <a:ext cx="410797" cy="284780"/>
            </a:xfrm>
            <a:prstGeom prst="rect">
              <a:avLst/>
            </a:prstGeom>
            <a:noFill/>
          </p:spPr>
          <p:txBody>
            <a:bodyPr wrap="none" rtlCol="0">
              <a:spAutoFit/>
            </a:bodyPr>
            <a:lstStyle/>
            <a:p>
              <a:pPr defTabSz="685800">
                <a:defRPr/>
              </a:pPr>
              <a:r>
                <a:rPr lang="en-US" sz="788" kern="0" dirty="0">
                  <a:solidFill>
                    <a:srgbClr val="012E57"/>
                  </a:solidFill>
                  <a:latin typeface="+mj-lt"/>
                </a:rPr>
                <a:t>6%</a:t>
              </a:r>
            </a:p>
          </p:txBody>
        </p:sp>
        <p:sp>
          <p:nvSpPr>
            <p:cNvPr id="80" name="TextBox 79"/>
            <p:cNvSpPr txBox="1"/>
            <p:nvPr/>
          </p:nvSpPr>
          <p:spPr>
            <a:xfrm>
              <a:off x="2000391" y="3474623"/>
              <a:ext cx="786967" cy="246221"/>
            </a:xfrm>
            <a:prstGeom prst="rect">
              <a:avLst/>
            </a:prstGeom>
            <a:noFill/>
          </p:spPr>
          <p:txBody>
            <a:bodyPr wrap="none" rtlCol="0">
              <a:spAutoFit/>
            </a:bodyPr>
            <a:lstStyle/>
            <a:p>
              <a:pPr defTabSz="685800">
                <a:defRPr/>
              </a:pPr>
              <a:r>
                <a:rPr lang="en-US" sz="600" b="1" kern="0" dirty="0">
                  <a:solidFill>
                    <a:sysClr val="windowText" lastClr="000000"/>
                  </a:solidFill>
                </a:rPr>
                <a:t>Heart Attack</a:t>
              </a:r>
            </a:p>
          </p:txBody>
        </p:sp>
      </p:grpSp>
      <p:sp>
        <p:nvSpPr>
          <p:cNvPr id="1052" name="TextBox 1051"/>
          <p:cNvSpPr txBox="1"/>
          <p:nvPr/>
        </p:nvSpPr>
        <p:spPr>
          <a:xfrm>
            <a:off x="1245870" y="157734"/>
            <a:ext cx="3281668" cy="415498"/>
          </a:xfrm>
          <a:prstGeom prst="rect">
            <a:avLst/>
          </a:prstGeom>
          <a:noFill/>
        </p:spPr>
        <p:txBody>
          <a:bodyPr wrap="none" rtlCol="0">
            <a:spAutoFit/>
          </a:bodyPr>
          <a:lstStyle/>
          <a:p>
            <a:pPr defTabSz="685800">
              <a:defRPr/>
            </a:pPr>
            <a:r>
              <a:rPr lang="en-US" sz="2100" kern="0" dirty="0">
                <a:solidFill>
                  <a:srgbClr val="C00000"/>
                </a:solidFill>
              </a:rPr>
              <a:t>Impact on Health care costs </a:t>
            </a:r>
          </a:p>
        </p:txBody>
      </p:sp>
      <p:sp>
        <p:nvSpPr>
          <p:cNvPr id="1054" name="Rectangle 1053"/>
          <p:cNvSpPr/>
          <p:nvPr/>
        </p:nvSpPr>
        <p:spPr>
          <a:xfrm>
            <a:off x="1994258" y="4235668"/>
            <a:ext cx="64850" cy="222032"/>
          </a:xfrm>
          <a:prstGeom prst="rect">
            <a:avLst/>
          </a:pr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91" name="TextBox 90"/>
          <p:cNvSpPr txBox="1"/>
          <p:nvPr/>
        </p:nvSpPr>
        <p:spPr>
          <a:xfrm>
            <a:off x="2027514" y="4203785"/>
            <a:ext cx="906017" cy="276999"/>
          </a:xfrm>
          <a:prstGeom prst="rect">
            <a:avLst/>
          </a:prstGeom>
          <a:noFill/>
        </p:spPr>
        <p:txBody>
          <a:bodyPr wrap="none" rtlCol="0">
            <a:spAutoFit/>
          </a:bodyPr>
          <a:lstStyle/>
          <a:p>
            <a:pPr defTabSz="685800">
              <a:defRPr/>
            </a:pPr>
            <a:r>
              <a:rPr lang="en-US" sz="600" b="1" kern="0" dirty="0">
                <a:solidFill>
                  <a:sysClr val="windowText" lastClr="000000"/>
                </a:solidFill>
              </a:rPr>
              <a:t>People with low levels</a:t>
            </a:r>
          </a:p>
          <a:p>
            <a:pPr defTabSz="685800">
              <a:defRPr/>
            </a:pPr>
            <a:r>
              <a:rPr lang="en-US" sz="600" b="1" kern="0" dirty="0">
                <a:solidFill>
                  <a:sysClr val="windowText" lastClr="000000"/>
                </a:solidFill>
              </a:rPr>
              <a:t>of financial stress</a:t>
            </a:r>
          </a:p>
        </p:txBody>
      </p:sp>
      <p:sp>
        <p:nvSpPr>
          <p:cNvPr id="92" name="Rectangle 91"/>
          <p:cNvSpPr/>
          <p:nvPr/>
        </p:nvSpPr>
        <p:spPr>
          <a:xfrm>
            <a:off x="3071024" y="4235668"/>
            <a:ext cx="64850" cy="222032"/>
          </a:xfrm>
          <a:prstGeom prst="rect">
            <a:avLst/>
          </a:prstGeom>
          <a:solidFill>
            <a:srgbClr val="818285">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93" name="TextBox 92"/>
          <p:cNvSpPr txBox="1"/>
          <p:nvPr/>
        </p:nvSpPr>
        <p:spPr>
          <a:xfrm>
            <a:off x="3104280" y="4203785"/>
            <a:ext cx="926857" cy="276999"/>
          </a:xfrm>
          <a:prstGeom prst="rect">
            <a:avLst/>
          </a:prstGeom>
          <a:noFill/>
        </p:spPr>
        <p:txBody>
          <a:bodyPr wrap="none" rtlCol="0">
            <a:spAutoFit/>
          </a:bodyPr>
          <a:lstStyle/>
          <a:p>
            <a:pPr defTabSz="685800">
              <a:defRPr/>
            </a:pPr>
            <a:r>
              <a:rPr lang="en-US" sz="600" b="1" kern="0" dirty="0">
                <a:solidFill>
                  <a:sysClr val="windowText" lastClr="000000"/>
                </a:solidFill>
              </a:rPr>
              <a:t>People with high levels</a:t>
            </a:r>
          </a:p>
          <a:p>
            <a:pPr defTabSz="685800">
              <a:defRPr/>
            </a:pPr>
            <a:r>
              <a:rPr lang="en-US" sz="600" b="1" kern="0" dirty="0">
                <a:solidFill>
                  <a:sysClr val="windowText" lastClr="000000"/>
                </a:solidFill>
              </a:rPr>
              <a:t>of financial stress</a:t>
            </a:r>
          </a:p>
        </p:txBody>
      </p:sp>
      <p:sp>
        <p:nvSpPr>
          <p:cNvPr id="62" name="TextBox 61">
            <a:extLst>
              <a:ext uri="{FF2B5EF4-FFF2-40B4-BE49-F238E27FC236}">
                <a16:creationId xmlns:a16="http://schemas.microsoft.com/office/drawing/2014/main" id="{176EF468-E235-4EC4-B329-CDB068FDCF50}"/>
              </a:ext>
            </a:extLst>
          </p:cNvPr>
          <p:cNvSpPr txBox="1"/>
          <p:nvPr/>
        </p:nvSpPr>
        <p:spPr>
          <a:xfrm>
            <a:off x="1725930" y="637401"/>
            <a:ext cx="2483372" cy="323165"/>
          </a:xfrm>
          <a:prstGeom prst="rect">
            <a:avLst/>
          </a:prstGeom>
          <a:noFill/>
        </p:spPr>
        <p:txBody>
          <a:bodyPr wrap="none" rtlCol="0">
            <a:spAutoFit/>
          </a:bodyPr>
          <a:lstStyle/>
          <a:p>
            <a:pPr defTabSz="685800">
              <a:defRPr/>
            </a:pPr>
            <a:r>
              <a:rPr lang="en-US" sz="1500" b="1" kern="0" dirty="0">
                <a:solidFill>
                  <a:srgbClr val="00194F"/>
                </a:solidFill>
              </a:rPr>
              <a:t>Financial stress manifests as:</a:t>
            </a:r>
          </a:p>
        </p:txBody>
      </p:sp>
    </p:spTree>
    <p:extLst>
      <p:ext uri="{BB962C8B-B14F-4D97-AF65-F5344CB8AC3E}">
        <p14:creationId xmlns:p14="http://schemas.microsoft.com/office/powerpoint/2010/main" val="150234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AB3CC21-F3A6-4274-A306-4736B382C418}"/>
              </a:ext>
            </a:extLst>
          </p:cNvPr>
          <p:cNvSpPr txBox="1">
            <a:spLocks/>
          </p:cNvSpPr>
          <p:nvPr/>
        </p:nvSpPr>
        <p:spPr>
          <a:xfrm>
            <a:off x="1314450" y="719376"/>
            <a:ext cx="6444853" cy="11094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lgn="ctr">
              <a:buNone/>
            </a:pPr>
            <a:r>
              <a:rPr lang="en-US" sz="1950" dirty="0">
                <a:latin typeface="+mn-lt"/>
                <a:cs typeface="Arial" panose="020B0604020202020204" pitchFamily="34" charset="0"/>
              </a:rPr>
              <a:t>Better management of chronic conditions can lead to improved retirement savings: </a:t>
            </a:r>
          </a:p>
        </p:txBody>
      </p:sp>
      <p:sp>
        <p:nvSpPr>
          <p:cNvPr id="8" name="Rectangle 2">
            <a:extLst>
              <a:ext uri="{FF2B5EF4-FFF2-40B4-BE49-F238E27FC236}">
                <a16:creationId xmlns:a16="http://schemas.microsoft.com/office/drawing/2014/main" id="{66917EC5-22E2-4C21-A51D-D1F6C1A821F4}"/>
              </a:ext>
            </a:extLst>
          </p:cNvPr>
          <p:cNvSpPr txBox="1">
            <a:spLocks noChangeArrowheads="1"/>
          </p:cNvSpPr>
          <p:nvPr/>
        </p:nvSpPr>
        <p:spPr bwMode="auto">
          <a:xfrm>
            <a:off x="1243983" y="157734"/>
            <a:ext cx="6723725" cy="35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a:solidFill>
                  <a:srgbClr val="00194F"/>
                </a:solidFill>
                <a:latin typeface="+mj-lt"/>
                <a:ea typeface="+mj-ea"/>
                <a:cs typeface="+mj-cs"/>
              </a:defRPr>
            </a:lvl1pPr>
            <a:lvl2pPr algn="l" rtl="0" eaLnBrk="0" fontAlgn="base" hangingPunct="0">
              <a:spcBef>
                <a:spcPct val="0"/>
              </a:spcBef>
              <a:spcAft>
                <a:spcPct val="0"/>
              </a:spcAft>
              <a:defRPr sz="3600">
                <a:solidFill>
                  <a:srgbClr val="00194F"/>
                </a:solidFill>
                <a:latin typeface="Garamond" pitchFamily="18" charset="0"/>
                <a:cs typeface="Arial" charset="0"/>
              </a:defRPr>
            </a:lvl2pPr>
            <a:lvl3pPr algn="l" rtl="0" eaLnBrk="0" fontAlgn="base" hangingPunct="0">
              <a:spcBef>
                <a:spcPct val="0"/>
              </a:spcBef>
              <a:spcAft>
                <a:spcPct val="0"/>
              </a:spcAft>
              <a:defRPr sz="3600">
                <a:solidFill>
                  <a:srgbClr val="00194F"/>
                </a:solidFill>
                <a:latin typeface="Garamond" pitchFamily="18" charset="0"/>
                <a:cs typeface="Arial" charset="0"/>
              </a:defRPr>
            </a:lvl3pPr>
            <a:lvl4pPr algn="l" rtl="0" eaLnBrk="0" fontAlgn="base" hangingPunct="0">
              <a:spcBef>
                <a:spcPct val="0"/>
              </a:spcBef>
              <a:spcAft>
                <a:spcPct val="0"/>
              </a:spcAft>
              <a:defRPr sz="3600">
                <a:solidFill>
                  <a:srgbClr val="00194F"/>
                </a:solidFill>
                <a:latin typeface="Garamond" pitchFamily="18" charset="0"/>
                <a:cs typeface="Arial" charset="0"/>
              </a:defRPr>
            </a:lvl4pPr>
            <a:lvl5pPr algn="l" rtl="0" eaLnBrk="0" fontAlgn="base" hangingPunct="0">
              <a:spcBef>
                <a:spcPct val="0"/>
              </a:spcBef>
              <a:spcAft>
                <a:spcPct val="0"/>
              </a:spcAft>
              <a:defRPr sz="3600">
                <a:solidFill>
                  <a:srgbClr val="00194F"/>
                </a:solidFill>
                <a:latin typeface="Garamond" pitchFamily="18" charset="0"/>
                <a:cs typeface="Arial" charset="0"/>
              </a:defRPr>
            </a:lvl5pPr>
            <a:lvl6pPr marL="457200" algn="l" rtl="0" fontAlgn="base">
              <a:spcBef>
                <a:spcPct val="0"/>
              </a:spcBef>
              <a:spcAft>
                <a:spcPct val="0"/>
              </a:spcAft>
              <a:defRPr sz="3600">
                <a:solidFill>
                  <a:srgbClr val="00194F"/>
                </a:solidFill>
                <a:latin typeface="Garamond" pitchFamily="18" charset="0"/>
                <a:cs typeface="Arial" charset="0"/>
              </a:defRPr>
            </a:lvl6pPr>
            <a:lvl7pPr marL="914400" algn="l" rtl="0" fontAlgn="base">
              <a:spcBef>
                <a:spcPct val="0"/>
              </a:spcBef>
              <a:spcAft>
                <a:spcPct val="0"/>
              </a:spcAft>
              <a:defRPr sz="3600">
                <a:solidFill>
                  <a:srgbClr val="00194F"/>
                </a:solidFill>
                <a:latin typeface="Garamond" pitchFamily="18" charset="0"/>
                <a:cs typeface="Arial" charset="0"/>
              </a:defRPr>
            </a:lvl7pPr>
            <a:lvl8pPr marL="1371600" algn="l" rtl="0" fontAlgn="base">
              <a:spcBef>
                <a:spcPct val="0"/>
              </a:spcBef>
              <a:spcAft>
                <a:spcPct val="0"/>
              </a:spcAft>
              <a:defRPr sz="3600">
                <a:solidFill>
                  <a:srgbClr val="00194F"/>
                </a:solidFill>
                <a:latin typeface="Garamond" pitchFamily="18" charset="0"/>
                <a:cs typeface="Arial" charset="0"/>
              </a:defRPr>
            </a:lvl8pPr>
            <a:lvl9pPr marL="1828800" algn="l" rtl="0" fontAlgn="base">
              <a:spcBef>
                <a:spcPct val="0"/>
              </a:spcBef>
              <a:spcAft>
                <a:spcPct val="0"/>
              </a:spcAft>
              <a:defRPr sz="3600">
                <a:solidFill>
                  <a:srgbClr val="00194F"/>
                </a:solidFill>
                <a:latin typeface="Garamond" pitchFamily="18" charset="0"/>
                <a:cs typeface="Arial" charset="0"/>
              </a:defRPr>
            </a:lvl9pPr>
          </a:lstStyle>
          <a:p>
            <a:pPr eaLnBrk="1" hangingPunct="1"/>
            <a:r>
              <a:rPr lang="en-US" altLang="en-US" sz="2100" dirty="0">
                <a:solidFill>
                  <a:srgbClr val="C00000"/>
                </a:solidFill>
                <a:latin typeface="+mn-lt"/>
                <a:ea typeface="Arial Unicode MS" panose="020B0604020202020204" pitchFamily="34" charset="-128"/>
                <a:cs typeface="Arial Unicode MS" panose="020B0604020202020204" pitchFamily="34" charset="-128"/>
              </a:rPr>
              <a:t>Impact on Health Benefits</a:t>
            </a:r>
          </a:p>
        </p:txBody>
      </p:sp>
      <p:sp>
        <p:nvSpPr>
          <p:cNvPr id="5" name="Content Placeholder 5">
            <a:extLst>
              <a:ext uri="{FF2B5EF4-FFF2-40B4-BE49-F238E27FC236}">
                <a16:creationId xmlns:a16="http://schemas.microsoft.com/office/drawing/2014/main" id="{7FEF043D-5A7B-4D3E-8479-10B63277BF08}"/>
              </a:ext>
            </a:extLst>
          </p:cNvPr>
          <p:cNvSpPr txBox="1">
            <a:spLocks/>
          </p:cNvSpPr>
          <p:nvPr/>
        </p:nvSpPr>
        <p:spPr>
          <a:xfrm>
            <a:off x="1714500" y="1485900"/>
            <a:ext cx="6177018" cy="2862318"/>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cap="none" normalizeH="0" baseline="0">
                <a:solidFill>
                  <a:srgbClr val="00194F"/>
                </a:solidFill>
                <a:latin typeface="Univers LT Std 55"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194F"/>
                </a:solidFill>
                <a:latin typeface="Univers LT Std 55"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00194F"/>
                </a:solidFill>
                <a:latin typeface="Univers LT Std 55"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00194F"/>
                </a:solidFill>
                <a:latin typeface="Univers LT Std 55"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p:txBody>
      </p:sp>
      <p:graphicFrame>
        <p:nvGraphicFramePr>
          <p:cNvPr id="4" name="Table 3">
            <a:extLst>
              <a:ext uri="{FF2B5EF4-FFF2-40B4-BE49-F238E27FC236}">
                <a16:creationId xmlns:a16="http://schemas.microsoft.com/office/drawing/2014/main" id="{CB85260B-2F0B-4EF7-8B2B-291505334587}"/>
              </a:ext>
            </a:extLst>
          </p:cNvPr>
          <p:cNvGraphicFramePr>
            <a:graphicFrameLocks noGrp="1"/>
          </p:cNvGraphicFramePr>
          <p:nvPr>
            <p:extLst/>
          </p:nvPr>
        </p:nvGraphicFramePr>
        <p:xfrm>
          <a:off x="2400300" y="1524052"/>
          <a:ext cx="4366260" cy="1371599"/>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val="211253496"/>
                    </a:ext>
                  </a:extLst>
                </a:gridCol>
                <a:gridCol w="1600200">
                  <a:extLst>
                    <a:ext uri="{9D8B030D-6E8A-4147-A177-3AD203B41FA5}">
                      <a16:colId xmlns:a16="http://schemas.microsoft.com/office/drawing/2014/main" val="2237753151"/>
                    </a:ext>
                  </a:extLst>
                </a:gridCol>
                <a:gridCol w="1257300">
                  <a:extLst>
                    <a:ext uri="{9D8B030D-6E8A-4147-A177-3AD203B41FA5}">
                      <a16:colId xmlns:a16="http://schemas.microsoft.com/office/drawing/2014/main" val="4193616416"/>
                    </a:ext>
                  </a:extLst>
                </a:gridCol>
              </a:tblGrid>
              <a:tr h="417443">
                <a:tc>
                  <a:txBody>
                    <a:bodyPr/>
                    <a:lstStyle/>
                    <a:p>
                      <a:pPr algn="ctr"/>
                      <a:endParaRPr lang="en-US" sz="900" dirty="0"/>
                    </a:p>
                    <a:p>
                      <a:pPr algn="ctr"/>
                      <a:r>
                        <a:rPr lang="en-US" sz="1100" dirty="0">
                          <a:solidFill>
                            <a:schemeClr val="bg1"/>
                          </a:solidFill>
                        </a:rPr>
                        <a:t>High Blood Pressure</a:t>
                      </a:r>
                    </a:p>
                  </a:txBody>
                  <a:tcPr marL="68580" marR="68580" marT="34290" marB="34290"/>
                </a:tc>
                <a:tc>
                  <a:txBody>
                    <a:bodyPr/>
                    <a:lstStyle/>
                    <a:p>
                      <a:pPr algn="ctr"/>
                      <a:r>
                        <a:rPr lang="en-US" sz="900" dirty="0"/>
                        <a:t>Average Annual Pre-Retirement Healthcare Costs</a:t>
                      </a:r>
                    </a:p>
                  </a:txBody>
                  <a:tcPr marL="68580" marR="68580" marT="34290" marB="34290"/>
                </a:tc>
                <a:tc>
                  <a:txBody>
                    <a:bodyPr/>
                    <a:lstStyle/>
                    <a:p>
                      <a:endParaRPr lang="en-US" sz="900" dirty="0"/>
                    </a:p>
                    <a:p>
                      <a:pPr algn="ctr"/>
                      <a:r>
                        <a:rPr lang="en-US" sz="900" dirty="0"/>
                        <a:t>Expected Longevity</a:t>
                      </a:r>
                    </a:p>
                  </a:txBody>
                  <a:tcPr marL="68580" marR="68580" marT="34290" marB="34290"/>
                </a:tc>
                <a:extLst>
                  <a:ext uri="{0D108BD9-81ED-4DB2-BD59-A6C34878D82A}">
                    <a16:rowId xmlns:a16="http://schemas.microsoft.com/office/drawing/2014/main" val="446744605"/>
                  </a:ext>
                </a:extLst>
              </a:tr>
              <a:tr h="238539">
                <a:tc>
                  <a:txBody>
                    <a:bodyPr/>
                    <a:lstStyle/>
                    <a:p>
                      <a:r>
                        <a:rPr lang="en-US" sz="900" dirty="0"/>
                        <a:t>Poorly Managed</a:t>
                      </a:r>
                    </a:p>
                  </a:txBody>
                  <a:tcPr marL="68580" marR="68580" marT="34290" marB="34290"/>
                </a:tc>
                <a:tc>
                  <a:txBody>
                    <a:bodyPr/>
                    <a:lstStyle/>
                    <a:p>
                      <a:pPr algn="ctr"/>
                      <a:r>
                        <a:rPr lang="en-US" sz="900" dirty="0"/>
                        <a:t>$7,533</a:t>
                      </a:r>
                    </a:p>
                  </a:txBody>
                  <a:tcPr marL="68580" marR="68580" marT="34290" marB="34290"/>
                </a:tc>
                <a:tc>
                  <a:txBody>
                    <a:bodyPr/>
                    <a:lstStyle/>
                    <a:p>
                      <a:pPr algn="ctr"/>
                      <a:r>
                        <a:rPr lang="en-US" sz="900" dirty="0"/>
                        <a:t>84 Years</a:t>
                      </a:r>
                    </a:p>
                  </a:txBody>
                  <a:tcPr marL="68580" marR="68580" marT="34290" marB="34290"/>
                </a:tc>
                <a:extLst>
                  <a:ext uri="{0D108BD9-81ED-4DB2-BD59-A6C34878D82A}">
                    <a16:rowId xmlns:a16="http://schemas.microsoft.com/office/drawing/2014/main" val="994203661"/>
                  </a:ext>
                </a:extLst>
              </a:tr>
              <a:tr h="238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Average Managed</a:t>
                      </a:r>
                    </a:p>
                  </a:txBody>
                  <a:tcPr marL="68580" marR="68580" marT="34290" marB="34290"/>
                </a:tc>
                <a:tc>
                  <a:txBody>
                    <a:bodyPr/>
                    <a:lstStyle/>
                    <a:p>
                      <a:pPr algn="ctr"/>
                      <a:r>
                        <a:rPr lang="en-US" sz="900" dirty="0"/>
                        <a:t>$6,292</a:t>
                      </a:r>
                    </a:p>
                  </a:txBody>
                  <a:tcPr marL="68580" marR="68580" marT="34290" marB="34290"/>
                </a:tc>
                <a:tc>
                  <a:txBody>
                    <a:bodyPr/>
                    <a:lstStyle/>
                    <a:p>
                      <a:pPr algn="ctr"/>
                      <a:r>
                        <a:rPr lang="en-US" sz="900" dirty="0"/>
                        <a:t>86 Years</a:t>
                      </a:r>
                    </a:p>
                  </a:txBody>
                  <a:tcPr marL="68580" marR="68580" marT="34290" marB="34290"/>
                </a:tc>
                <a:extLst>
                  <a:ext uri="{0D108BD9-81ED-4DB2-BD59-A6C34878D82A}">
                    <a16:rowId xmlns:a16="http://schemas.microsoft.com/office/drawing/2014/main" val="3457753345"/>
                  </a:ext>
                </a:extLst>
              </a:tr>
              <a:tr h="238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Well Managed</a:t>
                      </a:r>
                    </a:p>
                  </a:txBody>
                  <a:tcPr marL="68580" marR="68580" marT="34290" marB="34290"/>
                </a:tc>
                <a:tc>
                  <a:txBody>
                    <a:bodyPr/>
                    <a:lstStyle/>
                    <a:p>
                      <a:pPr algn="ctr"/>
                      <a:r>
                        <a:rPr lang="en-US" sz="900" dirty="0"/>
                        <a:t>$5,299</a:t>
                      </a:r>
                    </a:p>
                  </a:txBody>
                  <a:tcPr marL="68580" marR="68580" marT="34290" marB="34290"/>
                </a:tc>
                <a:tc>
                  <a:txBody>
                    <a:bodyPr/>
                    <a:lstStyle/>
                    <a:p>
                      <a:pPr algn="ctr"/>
                      <a:r>
                        <a:rPr lang="en-US" sz="900" dirty="0"/>
                        <a:t>87 Years</a:t>
                      </a:r>
                    </a:p>
                  </a:txBody>
                  <a:tcPr marL="68580" marR="68580" marT="34290" marB="34290"/>
                </a:tc>
                <a:extLst>
                  <a:ext uri="{0D108BD9-81ED-4DB2-BD59-A6C34878D82A}">
                    <a16:rowId xmlns:a16="http://schemas.microsoft.com/office/drawing/2014/main" val="1124886756"/>
                  </a:ext>
                </a:extLst>
              </a:tr>
              <a:tr h="238539">
                <a:tc>
                  <a:txBody>
                    <a:bodyPr/>
                    <a:lstStyle/>
                    <a:p>
                      <a:r>
                        <a:rPr lang="en-US" sz="900" dirty="0"/>
                        <a:t>Difference (Poorly to Well)</a:t>
                      </a:r>
                    </a:p>
                  </a:txBody>
                  <a:tcPr marL="68580" marR="68580" marT="34290" marB="34290"/>
                </a:tc>
                <a:tc>
                  <a:txBody>
                    <a:bodyPr/>
                    <a:lstStyle/>
                    <a:p>
                      <a:pPr algn="ctr"/>
                      <a:r>
                        <a:rPr lang="en-US" sz="900" dirty="0"/>
                        <a:t>$2,234</a:t>
                      </a:r>
                    </a:p>
                  </a:txBody>
                  <a:tcPr marL="68580" marR="68580" marT="34290" marB="34290"/>
                </a:tc>
                <a:tc>
                  <a:txBody>
                    <a:bodyPr/>
                    <a:lstStyle/>
                    <a:p>
                      <a:pPr algn="ctr"/>
                      <a:r>
                        <a:rPr lang="en-US" sz="900" dirty="0"/>
                        <a:t>+3 Years</a:t>
                      </a:r>
                    </a:p>
                  </a:txBody>
                  <a:tcPr marL="68580" marR="68580" marT="34290" marB="34290"/>
                </a:tc>
                <a:extLst>
                  <a:ext uri="{0D108BD9-81ED-4DB2-BD59-A6C34878D82A}">
                    <a16:rowId xmlns:a16="http://schemas.microsoft.com/office/drawing/2014/main" val="2300967448"/>
                  </a:ext>
                </a:extLst>
              </a:tr>
            </a:tbl>
          </a:graphicData>
        </a:graphic>
      </p:graphicFrame>
      <p:sp>
        <p:nvSpPr>
          <p:cNvPr id="6" name="Rectangle 5">
            <a:extLst>
              <a:ext uri="{FF2B5EF4-FFF2-40B4-BE49-F238E27FC236}">
                <a16:creationId xmlns:a16="http://schemas.microsoft.com/office/drawing/2014/main" id="{3749035F-AFE5-4F9D-97AD-CC17DA02AD88}"/>
              </a:ext>
            </a:extLst>
          </p:cNvPr>
          <p:cNvSpPr/>
          <p:nvPr/>
        </p:nvSpPr>
        <p:spPr>
          <a:xfrm>
            <a:off x="3429000" y="4614818"/>
            <a:ext cx="3429000" cy="323165"/>
          </a:xfrm>
          <a:prstGeom prst="rect">
            <a:avLst/>
          </a:prstGeom>
        </p:spPr>
        <p:txBody>
          <a:bodyPr>
            <a:spAutoFit/>
          </a:bodyPr>
          <a:lstStyle/>
          <a:p>
            <a:r>
              <a:rPr lang="en-US" sz="750" dirty="0"/>
              <a:t>Source Healthy Capital Study – Health &amp; Retirement Savings: Leveraging Healthcare Costs to Drive 401(k) Contributions &amp; Improve Health</a:t>
            </a:r>
          </a:p>
        </p:txBody>
      </p:sp>
      <p:graphicFrame>
        <p:nvGraphicFramePr>
          <p:cNvPr id="9" name="Table 8">
            <a:extLst>
              <a:ext uri="{FF2B5EF4-FFF2-40B4-BE49-F238E27FC236}">
                <a16:creationId xmlns:a16="http://schemas.microsoft.com/office/drawing/2014/main" id="{ECE8524C-5C4D-4662-9BF6-55E02E4DA713}"/>
              </a:ext>
            </a:extLst>
          </p:cNvPr>
          <p:cNvGraphicFramePr>
            <a:graphicFrameLocks noGrp="1"/>
          </p:cNvGraphicFramePr>
          <p:nvPr>
            <p:extLst/>
          </p:nvPr>
        </p:nvGraphicFramePr>
        <p:xfrm>
          <a:off x="2400300" y="3028951"/>
          <a:ext cx="4366260" cy="1371599"/>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val="211253496"/>
                    </a:ext>
                  </a:extLst>
                </a:gridCol>
                <a:gridCol w="1600200">
                  <a:extLst>
                    <a:ext uri="{9D8B030D-6E8A-4147-A177-3AD203B41FA5}">
                      <a16:colId xmlns:a16="http://schemas.microsoft.com/office/drawing/2014/main" val="2237753151"/>
                    </a:ext>
                  </a:extLst>
                </a:gridCol>
                <a:gridCol w="1257300">
                  <a:extLst>
                    <a:ext uri="{9D8B030D-6E8A-4147-A177-3AD203B41FA5}">
                      <a16:colId xmlns:a16="http://schemas.microsoft.com/office/drawing/2014/main" val="4193616416"/>
                    </a:ext>
                  </a:extLst>
                </a:gridCol>
              </a:tblGrid>
              <a:tr h="417443">
                <a:tc>
                  <a:txBody>
                    <a:bodyPr/>
                    <a:lstStyle/>
                    <a:p>
                      <a:pPr algn="ctr"/>
                      <a:endParaRPr lang="en-US" sz="900" dirty="0"/>
                    </a:p>
                    <a:p>
                      <a:pPr algn="ctr"/>
                      <a:r>
                        <a:rPr lang="en-US" sz="1100" dirty="0">
                          <a:solidFill>
                            <a:schemeClr val="bg1"/>
                          </a:solidFill>
                        </a:rPr>
                        <a:t>Type II Diabetes</a:t>
                      </a:r>
                    </a:p>
                  </a:txBody>
                  <a:tcPr marL="68580" marR="68580" marT="34290" marB="34290"/>
                </a:tc>
                <a:tc>
                  <a:txBody>
                    <a:bodyPr/>
                    <a:lstStyle/>
                    <a:p>
                      <a:pPr algn="ctr"/>
                      <a:r>
                        <a:rPr lang="en-US" sz="900" dirty="0"/>
                        <a:t>Average Annual Pre-Retirement Healthcare Costs</a:t>
                      </a:r>
                    </a:p>
                  </a:txBody>
                  <a:tcPr marL="68580" marR="68580" marT="34290" marB="34290"/>
                </a:tc>
                <a:tc>
                  <a:txBody>
                    <a:bodyPr/>
                    <a:lstStyle/>
                    <a:p>
                      <a:endParaRPr lang="en-US" sz="900" dirty="0"/>
                    </a:p>
                    <a:p>
                      <a:pPr algn="ctr"/>
                      <a:r>
                        <a:rPr lang="en-US" sz="900" dirty="0"/>
                        <a:t>Expected Longevity</a:t>
                      </a:r>
                    </a:p>
                  </a:txBody>
                  <a:tcPr marL="68580" marR="68580" marT="34290" marB="34290"/>
                </a:tc>
                <a:extLst>
                  <a:ext uri="{0D108BD9-81ED-4DB2-BD59-A6C34878D82A}">
                    <a16:rowId xmlns:a16="http://schemas.microsoft.com/office/drawing/2014/main" val="446744605"/>
                  </a:ext>
                </a:extLst>
              </a:tr>
              <a:tr h="238539">
                <a:tc>
                  <a:txBody>
                    <a:bodyPr/>
                    <a:lstStyle/>
                    <a:p>
                      <a:r>
                        <a:rPr lang="en-US" sz="900" dirty="0"/>
                        <a:t>Poorly Managed</a:t>
                      </a:r>
                    </a:p>
                  </a:txBody>
                  <a:tcPr marL="68580" marR="68580" marT="34290" marB="34290"/>
                </a:tc>
                <a:tc>
                  <a:txBody>
                    <a:bodyPr/>
                    <a:lstStyle/>
                    <a:p>
                      <a:pPr algn="ctr"/>
                      <a:r>
                        <a:rPr lang="en-US" sz="900" dirty="0"/>
                        <a:t>$7,004</a:t>
                      </a:r>
                    </a:p>
                  </a:txBody>
                  <a:tcPr marL="68580" marR="68580" marT="34290" marB="34290"/>
                </a:tc>
                <a:tc>
                  <a:txBody>
                    <a:bodyPr/>
                    <a:lstStyle/>
                    <a:p>
                      <a:pPr algn="ctr"/>
                      <a:r>
                        <a:rPr lang="en-US" sz="900" dirty="0"/>
                        <a:t>72 Years</a:t>
                      </a:r>
                    </a:p>
                  </a:txBody>
                  <a:tcPr marL="68580" marR="68580" marT="34290" marB="34290"/>
                </a:tc>
                <a:extLst>
                  <a:ext uri="{0D108BD9-81ED-4DB2-BD59-A6C34878D82A}">
                    <a16:rowId xmlns:a16="http://schemas.microsoft.com/office/drawing/2014/main" val="994203661"/>
                  </a:ext>
                </a:extLst>
              </a:tr>
              <a:tr h="238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Average Managed</a:t>
                      </a:r>
                    </a:p>
                  </a:txBody>
                  <a:tcPr marL="68580" marR="68580" marT="34290" marB="34290"/>
                </a:tc>
                <a:tc>
                  <a:txBody>
                    <a:bodyPr/>
                    <a:lstStyle/>
                    <a:p>
                      <a:pPr algn="ctr"/>
                      <a:r>
                        <a:rPr lang="en-US" sz="900" dirty="0"/>
                        <a:t>$5,682</a:t>
                      </a:r>
                    </a:p>
                  </a:txBody>
                  <a:tcPr marL="68580" marR="68580" marT="34290" marB="34290"/>
                </a:tc>
                <a:tc>
                  <a:txBody>
                    <a:bodyPr/>
                    <a:lstStyle/>
                    <a:p>
                      <a:pPr algn="ctr"/>
                      <a:r>
                        <a:rPr lang="en-US" sz="900" dirty="0"/>
                        <a:t>76 Years</a:t>
                      </a:r>
                    </a:p>
                  </a:txBody>
                  <a:tcPr marL="68580" marR="68580" marT="34290" marB="34290"/>
                </a:tc>
                <a:extLst>
                  <a:ext uri="{0D108BD9-81ED-4DB2-BD59-A6C34878D82A}">
                    <a16:rowId xmlns:a16="http://schemas.microsoft.com/office/drawing/2014/main" val="3457753345"/>
                  </a:ext>
                </a:extLst>
              </a:tr>
              <a:tr h="238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Well Managed</a:t>
                      </a:r>
                    </a:p>
                  </a:txBody>
                  <a:tcPr marL="68580" marR="68580" marT="34290" marB="34290"/>
                </a:tc>
                <a:tc>
                  <a:txBody>
                    <a:bodyPr/>
                    <a:lstStyle/>
                    <a:p>
                      <a:pPr algn="ctr"/>
                      <a:r>
                        <a:rPr lang="en-US" sz="900" dirty="0"/>
                        <a:t>$5,065</a:t>
                      </a:r>
                    </a:p>
                  </a:txBody>
                  <a:tcPr marL="68580" marR="68580" marT="34290" marB="34290"/>
                </a:tc>
                <a:tc>
                  <a:txBody>
                    <a:bodyPr/>
                    <a:lstStyle/>
                    <a:p>
                      <a:pPr algn="ctr"/>
                      <a:r>
                        <a:rPr lang="en-US" sz="900" dirty="0"/>
                        <a:t>80 Years</a:t>
                      </a:r>
                    </a:p>
                  </a:txBody>
                  <a:tcPr marL="68580" marR="68580" marT="34290" marB="34290"/>
                </a:tc>
                <a:extLst>
                  <a:ext uri="{0D108BD9-81ED-4DB2-BD59-A6C34878D82A}">
                    <a16:rowId xmlns:a16="http://schemas.microsoft.com/office/drawing/2014/main" val="1124886756"/>
                  </a:ext>
                </a:extLst>
              </a:tr>
              <a:tr h="238539">
                <a:tc>
                  <a:txBody>
                    <a:bodyPr/>
                    <a:lstStyle/>
                    <a:p>
                      <a:r>
                        <a:rPr lang="en-US" sz="900" dirty="0"/>
                        <a:t>Difference (Poorly to Well)</a:t>
                      </a:r>
                    </a:p>
                  </a:txBody>
                  <a:tcPr marL="68580" marR="68580" marT="34290" marB="34290"/>
                </a:tc>
                <a:tc>
                  <a:txBody>
                    <a:bodyPr/>
                    <a:lstStyle/>
                    <a:p>
                      <a:pPr algn="ctr"/>
                      <a:r>
                        <a:rPr lang="en-US" sz="900" dirty="0"/>
                        <a:t>$1,939</a:t>
                      </a:r>
                    </a:p>
                  </a:txBody>
                  <a:tcPr marL="68580" marR="68580" marT="34290" marB="34290"/>
                </a:tc>
                <a:tc>
                  <a:txBody>
                    <a:bodyPr/>
                    <a:lstStyle/>
                    <a:p>
                      <a:pPr algn="ctr"/>
                      <a:r>
                        <a:rPr lang="en-US" sz="900" dirty="0"/>
                        <a:t>+8 Years</a:t>
                      </a:r>
                    </a:p>
                  </a:txBody>
                  <a:tcPr marL="68580" marR="68580" marT="34290" marB="34290"/>
                </a:tc>
                <a:extLst>
                  <a:ext uri="{0D108BD9-81ED-4DB2-BD59-A6C34878D82A}">
                    <a16:rowId xmlns:a16="http://schemas.microsoft.com/office/drawing/2014/main" val="2300967448"/>
                  </a:ext>
                </a:extLst>
              </a:tr>
            </a:tbl>
          </a:graphicData>
        </a:graphic>
      </p:graphicFrame>
    </p:spTree>
    <p:extLst>
      <p:ext uri="{BB962C8B-B14F-4D97-AF65-F5344CB8AC3E}">
        <p14:creationId xmlns:p14="http://schemas.microsoft.com/office/powerpoint/2010/main" val="143419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psf\Home\Documents\BACKUP\Back to Server 2016\04_April 2016\04.7.16\p24Presentation_EmpDemographics-v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924" t="39737" r="18289" b="31509"/>
          <a:stretch/>
        </p:blipFill>
        <p:spPr bwMode="auto">
          <a:xfrm>
            <a:off x="5534262" y="1953816"/>
            <a:ext cx="886019" cy="1132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sf\Home\Documents\BACKUP\Back to Server 2016\04_April 2016\04.7.16\p24Presentation_EmpDemographics-v2.jpg"/>
          <p:cNvPicPr>
            <a:picLocks noChangeArrowheads="1"/>
          </p:cNvPicPr>
          <p:nvPr/>
        </p:nvPicPr>
        <p:blipFill rotWithShape="1">
          <a:blip r:embed="rId4" cstate="print">
            <a:extLst>
              <a:ext uri="{28A0092B-C50C-407E-A947-70E740481C1C}">
                <a14:useLocalDpi xmlns:a14="http://schemas.microsoft.com/office/drawing/2010/main" val="0"/>
              </a:ext>
            </a:extLst>
          </a:blip>
          <a:srcRect l="4994" t="18414" r="58424" b="57542"/>
          <a:stretch/>
        </p:blipFill>
        <p:spPr bwMode="auto">
          <a:xfrm>
            <a:off x="1428750" y="1028700"/>
            <a:ext cx="1714500" cy="94677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3143250" y="1085850"/>
            <a:ext cx="4171950" cy="621177"/>
          </a:xfrm>
        </p:spPr>
        <p:txBody>
          <a:bodyPr vert="horz" lIns="68580" tIns="182880" rIns="91440" bIns="45720" rtlCol="0">
            <a:noAutofit/>
          </a:bodyPr>
          <a:lstStyle/>
          <a:p>
            <a:pPr marL="0" indent="0">
              <a:lnSpc>
                <a:spcPct val="100000"/>
              </a:lnSpc>
              <a:buNone/>
            </a:pPr>
            <a:r>
              <a:rPr lang="en-US" sz="1350" dirty="0">
                <a:solidFill>
                  <a:schemeClr val="tx1"/>
                </a:solidFill>
                <a:latin typeface="+mn-lt"/>
              </a:rPr>
              <a:t>Does the company have a high proportion of young employees who may have significant debt?  </a:t>
            </a:r>
          </a:p>
        </p:txBody>
      </p:sp>
      <p:sp>
        <p:nvSpPr>
          <p:cNvPr id="4" name="TextBox 3"/>
          <p:cNvSpPr txBox="1"/>
          <p:nvPr/>
        </p:nvSpPr>
        <p:spPr>
          <a:xfrm>
            <a:off x="3447273" y="3481127"/>
            <a:ext cx="3211966" cy="830997"/>
          </a:xfrm>
          <a:prstGeom prst="rect">
            <a:avLst/>
          </a:prstGeom>
          <a:noFill/>
        </p:spPr>
        <p:txBody>
          <a:bodyPr wrap="square" lIns="0" tIns="0" rIns="0" bIns="0" rtlCol="0">
            <a:spAutoFit/>
          </a:bodyPr>
          <a:lstStyle/>
          <a:p>
            <a:pPr>
              <a:spcAft>
                <a:spcPts val="563"/>
              </a:spcAft>
              <a:buClr>
                <a:srgbClr val="C0504D"/>
              </a:buClr>
            </a:pPr>
            <a:r>
              <a:rPr lang="en-US" sz="1350" dirty="0">
                <a:solidFill>
                  <a:prstClr val="black"/>
                </a:solidFill>
              </a:rPr>
              <a:t>Does the company have an aging population that may need assistance with tax strategies, estate planning, etc., as they approach retirement?</a:t>
            </a:r>
          </a:p>
        </p:txBody>
      </p:sp>
      <p:sp>
        <p:nvSpPr>
          <p:cNvPr id="5" name="TextBox 4"/>
          <p:cNvSpPr txBox="1"/>
          <p:nvPr/>
        </p:nvSpPr>
        <p:spPr>
          <a:xfrm>
            <a:off x="2233795" y="2114550"/>
            <a:ext cx="3252605" cy="830997"/>
          </a:xfrm>
          <a:prstGeom prst="rect">
            <a:avLst/>
          </a:prstGeom>
          <a:noFill/>
        </p:spPr>
        <p:txBody>
          <a:bodyPr wrap="square" lIns="0" tIns="0" rIns="0" bIns="0" rtlCol="0">
            <a:spAutoFit/>
          </a:bodyPr>
          <a:lstStyle/>
          <a:p>
            <a:pPr>
              <a:spcAft>
                <a:spcPts val="563"/>
              </a:spcAft>
              <a:buClr>
                <a:srgbClr val="C0504D"/>
              </a:buClr>
            </a:pPr>
            <a:r>
              <a:rPr lang="en-US" sz="1350" dirty="0">
                <a:solidFill>
                  <a:prstClr val="black"/>
                </a:solidFill>
              </a:rPr>
              <a:t>Is the company in an industry (e.g. law firm or medical practice) that may hire young employees with a </a:t>
            </a:r>
            <a:r>
              <a:rPr lang="en-US" sz="1350" b="1" i="1" dirty="0">
                <a:solidFill>
                  <a:prstClr val="black"/>
                </a:solidFill>
              </a:rPr>
              <a:t>significant </a:t>
            </a:r>
            <a:r>
              <a:rPr lang="en-US" sz="1350" dirty="0">
                <a:solidFill>
                  <a:prstClr val="black"/>
                </a:solidFill>
              </a:rPr>
              <a:t>amount of college debt?</a:t>
            </a:r>
          </a:p>
        </p:txBody>
      </p:sp>
      <p:pic>
        <p:nvPicPr>
          <p:cNvPr id="11" name="Picture 2" descr="\\psf\Home\Documents\BACKUP\Back to Server 2016\04_April 2016\04.7.16\p24Presentation_EmpDemographics-v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657" t="65650" r="58424" b="6819"/>
          <a:stretch/>
        </p:blipFill>
        <p:spPr bwMode="auto">
          <a:xfrm>
            <a:off x="2343150" y="3316440"/>
            <a:ext cx="1104124" cy="108411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4CE6C39E-EFF1-4EF2-8C31-39E62ADA0C3F}"/>
              </a:ext>
            </a:extLst>
          </p:cNvPr>
          <p:cNvSpPr txBox="1">
            <a:spLocks/>
          </p:cNvSpPr>
          <p:nvPr/>
        </p:nvSpPr>
        <p:spPr>
          <a:xfrm>
            <a:off x="1245870" y="157734"/>
            <a:ext cx="5173340" cy="346249"/>
          </a:xfrm>
          <a:prstGeom prst="rect">
            <a:avLst/>
          </a:prstGeom>
        </p:spPr>
        <p:txBody>
          <a:bodyPr/>
          <a:lstStyle>
            <a:lvl1pPr algn="l" defTabSz="914400" rtl="0" eaLnBrk="1" latinLnBrk="0" hangingPunct="1">
              <a:spcBef>
                <a:spcPct val="0"/>
              </a:spcBef>
              <a:buNone/>
              <a:defRPr sz="2800" b="1" i="0" kern="1200" cap="none" baseline="0">
                <a:solidFill>
                  <a:srgbClr val="C00000"/>
                </a:solidFill>
                <a:latin typeface="Sabon LT Std" pitchFamily="18" charset="0"/>
                <a:ea typeface="+mj-ea"/>
                <a:cs typeface="+mj-cs"/>
              </a:defRPr>
            </a:lvl1pPr>
          </a:lstStyle>
          <a:p>
            <a:r>
              <a:rPr lang="en-US" sz="2100" b="0" dirty="0">
                <a:latin typeface="+mn-lt"/>
              </a:rPr>
              <a:t>Employee Demographics</a:t>
            </a:r>
          </a:p>
        </p:txBody>
      </p:sp>
    </p:spTree>
    <p:extLst>
      <p:ext uri="{BB962C8B-B14F-4D97-AF65-F5344CB8AC3E}">
        <p14:creationId xmlns:p14="http://schemas.microsoft.com/office/powerpoint/2010/main" val="259000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7324" y="1085850"/>
            <a:ext cx="4213626" cy="3060383"/>
          </a:xfrm>
        </p:spPr>
        <p:txBody>
          <a:bodyPr/>
          <a:lstStyle/>
          <a:p>
            <a:pPr>
              <a:lnSpc>
                <a:spcPct val="100000"/>
              </a:lnSpc>
              <a:spcAft>
                <a:spcPts val="900"/>
              </a:spcAft>
            </a:pPr>
            <a:r>
              <a:rPr lang="en-US" sz="1350" dirty="0">
                <a:latin typeface="+mn-lt"/>
              </a:rPr>
              <a:t>Is a primary reason for offering a competitive benefits package to recruit, retain, and reward top talent?</a:t>
            </a:r>
          </a:p>
          <a:p>
            <a:pPr>
              <a:lnSpc>
                <a:spcPct val="100000"/>
              </a:lnSpc>
              <a:spcAft>
                <a:spcPts val="900"/>
              </a:spcAft>
            </a:pPr>
            <a:r>
              <a:rPr lang="en-US" sz="1350" dirty="0">
                <a:latin typeface="+mn-lt"/>
              </a:rPr>
              <a:t>Is your company paternalistic, wanting to give employees the best opportunity for replacement income ratios that are superior to the industry?</a:t>
            </a:r>
          </a:p>
          <a:p>
            <a:pPr>
              <a:lnSpc>
                <a:spcPct val="100000"/>
              </a:lnSpc>
              <a:spcAft>
                <a:spcPts val="900"/>
              </a:spcAft>
            </a:pPr>
            <a:r>
              <a:rPr lang="en-US" sz="1350" dirty="0">
                <a:latin typeface="+mn-lt"/>
              </a:rPr>
              <a:t>Are you willing to devote the time and resources to supporting a robust financial wellness program?</a:t>
            </a:r>
          </a:p>
          <a:p>
            <a:pPr>
              <a:lnSpc>
                <a:spcPct val="100000"/>
              </a:lnSpc>
              <a:spcAft>
                <a:spcPts val="900"/>
              </a:spcAft>
            </a:pPr>
            <a:r>
              <a:rPr lang="en-US" sz="1350" dirty="0">
                <a:latin typeface="+mn-lt"/>
              </a:rPr>
              <a:t>Who will own it (HR, Benefits, Retirement)?</a:t>
            </a:r>
          </a:p>
          <a:p>
            <a:pPr>
              <a:lnSpc>
                <a:spcPct val="100000"/>
              </a:lnSpc>
            </a:pPr>
            <a:r>
              <a:rPr lang="en-US" sz="1350" dirty="0">
                <a:latin typeface="+mn-lt"/>
              </a:rPr>
              <a:t>Should you look to outsource a financial wellness benefit?</a:t>
            </a:r>
          </a:p>
          <a:p>
            <a:endParaRPr lang="en-US" dirty="0"/>
          </a:p>
        </p:txBody>
      </p:sp>
      <p:sp>
        <p:nvSpPr>
          <p:cNvPr id="12" name="Title 1">
            <a:extLst>
              <a:ext uri="{FF2B5EF4-FFF2-40B4-BE49-F238E27FC236}">
                <a16:creationId xmlns:a16="http://schemas.microsoft.com/office/drawing/2014/main" id="{32408613-8EE1-42A6-B43D-A5B575C68E31}"/>
              </a:ext>
            </a:extLst>
          </p:cNvPr>
          <p:cNvSpPr txBox="1">
            <a:spLocks/>
          </p:cNvSpPr>
          <p:nvPr/>
        </p:nvSpPr>
        <p:spPr>
          <a:xfrm>
            <a:off x="1245870" y="157734"/>
            <a:ext cx="5173340" cy="356616"/>
          </a:xfrm>
          <a:prstGeom prst="rect">
            <a:avLst/>
          </a:prstGeom>
        </p:spPr>
        <p:txBody>
          <a:bodyPr/>
          <a:lstStyle>
            <a:lvl1pPr algn="l" defTabSz="914400" rtl="0" eaLnBrk="1" latinLnBrk="0" hangingPunct="1">
              <a:spcBef>
                <a:spcPct val="0"/>
              </a:spcBef>
              <a:buNone/>
              <a:defRPr sz="2800" b="1" i="0" kern="1200" cap="none" baseline="0">
                <a:solidFill>
                  <a:srgbClr val="C00000"/>
                </a:solidFill>
                <a:latin typeface="Sabon LT Std" pitchFamily="18" charset="0"/>
                <a:ea typeface="+mj-ea"/>
                <a:cs typeface="+mj-cs"/>
              </a:defRPr>
            </a:lvl1pPr>
          </a:lstStyle>
          <a:p>
            <a:r>
              <a:rPr lang="en-US" sz="2100" b="0" dirty="0">
                <a:latin typeface="+mn-lt"/>
              </a:rPr>
              <a:t>Corporate Culture and Philosophy</a:t>
            </a:r>
          </a:p>
        </p:txBody>
      </p:sp>
      <p:pic>
        <p:nvPicPr>
          <p:cNvPr id="1026" name="Picture 2" descr="Image result for corporate culture icon">
            <a:extLst>
              <a:ext uri="{FF2B5EF4-FFF2-40B4-BE49-F238E27FC236}">
                <a16:creationId xmlns:a16="http://schemas.microsoft.com/office/drawing/2014/main" id="{4C6A8775-33E6-48F0-86D9-51D4CAC20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63040"/>
            <a:ext cx="234315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99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6897786" cy="461665"/>
          </a:xfrm>
        </p:spPr>
        <p:txBody>
          <a:bodyPr/>
          <a:lstStyle/>
          <a:p>
            <a:r>
              <a:rPr lang="en-US" dirty="0"/>
              <a:t>Delivering an Effective Financial Wellness Program</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034" t="2244" r="10235" b="11492"/>
          <a:stretch/>
        </p:blipFill>
        <p:spPr>
          <a:xfrm>
            <a:off x="3048000" y="1137039"/>
            <a:ext cx="3733800" cy="3573455"/>
          </a:xfrm>
          <a:prstGeom prst="rect">
            <a:avLst/>
          </a:prstGeom>
        </p:spPr>
      </p:pic>
      <p:sp>
        <p:nvSpPr>
          <p:cNvPr id="6" name="TextBox 5"/>
          <p:cNvSpPr txBox="1"/>
          <p:nvPr/>
        </p:nvSpPr>
        <p:spPr>
          <a:xfrm>
            <a:off x="533400" y="1137039"/>
            <a:ext cx="2362200" cy="1446550"/>
          </a:xfrm>
          <a:prstGeom prst="rect">
            <a:avLst/>
          </a:prstGeom>
          <a:noFill/>
        </p:spPr>
        <p:txBody>
          <a:bodyPr wrap="square" rtlCol="0">
            <a:spAutoFit/>
          </a:bodyPr>
          <a:lstStyle/>
          <a:p>
            <a:r>
              <a:rPr lang="en-US" sz="1400" dirty="0">
                <a:solidFill>
                  <a:srgbClr val="00194F"/>
                </a:solidFill>
                <a:latin typeface="Univers LT Std 55" panose="020B0603020202020204" pitchFamily="34" charset="0"/>
              </a:rPr>
              <a:t>A turnkey, multi-channel, holistic approach with coordinated in-person and technology enabled learning opportunities. </a:t>
            </a:r>
          </a:p>
          <a:p>
            <a:endParaRPr lang="en-US" dirty="0"/>
          </a:p>
        </p:txBody>
      </p:sp>
      <p:sp>
        <p:nvSpPr>
          <p:cNvPr id="7" name="TextBox 6"/>
          <p:cNvSpPr txBox="1"/>
          <p:nvPr/>
        </p:nvSpPr>
        <p:spPr>
          <a:xfrm>
            <a:off x="6172200" y="2038350"/>
            <a:ext cx="1524000" cy="984885"/>
          </a:xfrm>
          <a:prstGeom prst="rect">
            <a:avLst/>
          </a:prstGeom>
          <a:noFill/>
        </p:spPr>
        <p:txBody>
          <a:bodyPr wrap="square" rtlCol="0">
            <a:spAutoFit/>
          </a:bodyPr>
          <a:lstStyle/>
          <a:p>
            <a:r>
              <a:rPr lang="en-US" sz="800" dirty="0">
                <a:solidFill>
                  <a:srgbClr val="00194F"/>
                </a:solidFill>
                <a:latin typeface="Calibri" panose="020F0502020204030204" pitchFamily="34" charset="0"/>
              </a:rPr>
              <a:t>Financial Wellness Assessment provides personalized action plan, directing them to your workshops and webcasts.</a:t>
            </a:r>
          </a:p>
          <a:p>
            <a:endParaRPr lang="en-US" sz="800" dirty="0">
              <a:solidFill>
                <a:srgbClr val="00194F"/>
              </a:solidFill>
              <a:latin typeface="Calibri" panose="020F0502020204030204" pitchFamily="34" charset="0"/>
            </a:endParaRPr>
          </a:p>
          <a:p>
            <a:endParaRPr lang="en-US" dirty="0"/>
          </a:p>
        </p:txBody>
      </p:sp>
      <p:sp>
        <p:nvSpPr>
          <p:cNvPr id="8" name="TextBox 7"/>
          <p:cNvSpPr txBox="1"/>
          <p:nvPr/>
        </p:nvSpPr>
        <p:spPr>
          <a:xfrm>
            <a:off x="5334000" y="4476750"/>
            <a:ext cx="1524000" cy="984885"/>
          </a:xfrm>
          <a:prstGeom prst="rect">
            <a:avLst/>
          </a:prstGeom>
          <a:noFill/>
        </p:spPr>
        <p:txBody>
          <a:bodyPr wrap="square" rtlCol="0">
            <a:spAutoFit/>
          </a:bodyPr>
          <a:lstStyle/>
          <a:p>
            <a:r>
              <a:rPr lang="en-US" sz="800" dirty="0">
                <a:solidFill>
                  <a:srgbClr val="00194F"/>
                </a:solidFill>
                <a:latin typeface="Calibri" panose="020F0502020204030204" pitchFamily="34" charset="0"/>
              </a:rPr>
              <a:t>Education sessions delve into key financial topics and offer helpful action items to improve financial habits.</a:t>
            </a:r>
          </a:p>
          <a:p>
            <a:endParaRPr lang="en-US" sz="800" dirty="0">
              <a:solidFill>
                <a:srgbClr val="00194F"/>
              </a:solidFill>
              <a:latin typeface="Calibri" panose="020F0502020204030204" pitchFamily="34" charset="0"/>
            </a:endParaRPr>
          </a:p>
          <a:p>
            <a:endParaRPr lang="en-US" dirty="0"/>
          </a:p>
        </p:txBody>
      </p:sp>
      <p:sp>
        <p:nvSpPr>
          <p:cNvPr id="9" name="TextBox 8"/>
          <p:cNvSpPr txBox="1"/>
          <p:nvPr/>
        </p:nvSpPr>
        <p:spPr>
          <a:xfrm>
            <a:off x="2438400" y="2266950"/>
            <a:ext cx="1219200" cy="1107996"/>
          </a:xfrm>
          <a:prstGeom prst="rect">
            <a:avLst/>
          </a:prstGeom>
          <a:noFill/>
        </p:spPr>
        <p:txBody>
          <a:bodyPr wrap="square" rtlCol="0">
            <a:spAutoFit/>
          </a:bodyPr>
          <a:lstStyle/>
          <a:p>
            <a:r>
              <a:rPr lang="en-US" sz="800" dirty="0">
                <a:solidFill>
                  <a:srgbClr val="00194F"/>
                </a:solidFill>
                <a:latin typeface="Calibri" panose="020F0502020204030204" pitchFamily="34" charset="0"/>
              </a:rPr>
              <a:t>Financial coach addresses individual issues and helps them take the steps needed to prepare for the future.</a:t>
            </a:r>
          </a:p>
          <a:p>
            <a:endParaRPr lang="en-US" sz="800" dirty="0">
              <a:solidFill>
                <a:srgbClr val="00194F"/>
              </a:solidFill>
              <a:latin typeface="Calibri" panose="020F0502020204030204" pitchFamily="34" charset="0"/>
            </a:endParaRPr>
          </a:p>
          <a:p>
            <a:endParaRPr lang="en-US" dirty="0"/>
          </a:p>
        </p:txBody>
      </p:sp>
      <p:sp>
        <p:nvSpPr>
          <p:cNvPr id="10" name="TextBox 9"/>
          <p:cNvSpPr txBox="1"/>
          <p:nvPr/>
        </p:nvSpPr>
        <p:spPr>
          <a:xfrm>
            <a:off x="4305300" y="3216354"/>
            <a:ext cx="1333500" cy="1046440"/>
          </a:xfrm>
          <a:prstGeom prst="rect">
            <a:avLst/>
          </a:prstGeom>
          <a:noFill/>
        </p:spPr>
        <p:txBody>
          <a:bodyPr wrap="square" rtlCol="0">
            <a:spAutoFit/>
          </a:bodyPr>
          <a:lstStyle/>
          <a:p>
            <a:pPr algn="ctr"/>
            <a:r>
              <a:rPr lang="en-US" sz="900" dirty="0">
                <a:solidFill>
                  <a:srgbClr val="00194F"/>
                </a:solidFill>
                <a:latin typeface="Univers LT Std 45 Light" pitchFamily="34" charset="0"/>
              </a:rPr>
              <a:t>Personalized</a:t>
            </a:r>
          </a:p>
          <a:p>
            <a:pPr algn="ctr"/>
            <a:r>
              <a:rPr lang="en-US" sz="900" dirty="0">
                <a:solidFill>
                  <a:srgbClr val="00194F"/>
                </a:solidFill>
                <a:latin typeface="Univers LT Std 45 Light" pitchFamily="34" charset="0"/>
              </a:rPr>
              <a:t>Programs Designed to Deliver Behavioral Change</a:t>
            </a:r>
          </a:p>
          <a:p>
            <a:endParaRPr lang="en-US" sz="800" dirty="0">
              <a:solidFill>
                <a:srgbClr val="00194F"/>
              </a:solidFill>
              <a:latin typeface="Calibri" panose="020F0502020204030204" pitchFamily="34" charset="0"/>
            </a:endParaRPr>
          </a:p>
          <a:p>
            <a:endParaRPr lang="en-US" dirty="0"/>
          </a:p>
        </p:txBody>
      </p:sp>
      <p:sp>
        <p:nvSpPr>
          <p:cNvPr id="11" name="TextBox 10"/>
          <p:cNvSpPr txBox="1"/>
          <p:nvPr/>
        </p:nvSpPr>
        <p:spPr>
          <a:xfrm>
            <a:off x="4463375" y="1795796"/>
            <a:ext cx="990600" cy="738664"/>
          </a:xfrm>
          <a:prstGeom prst="rect">
            <a:avLst/>
          </a:prstGeom>
          <a:noFill/>
        </p:spPr>
        <p:txBody>
          <a:bodyPr wrap="square" rtlCol="0">
            <a:spAutoFit/>
          </a:bodyPr>
          <a:lstStyle/>
          <a:p>
            <a:pPr algn="ctr"/>
            <a:r>
              <a:rPr lang="en-US" sz="800" b="1" dirty="0">
                <a:solidFill>
                  <a:srgbClr val="65665C"/>
                </a:solidFill>
                <a:latin typeface="Calibri" panose="020F0502020204030204" pitchFamily="34" charset="0"/>
              </a:rPr>
              <a:t>Online Financial Learning Center</a:t>
            </a:r>
          </a:p>
          <a:p>
            <a:endParaRPr lang="en-US" sz="800" dirty="0">
              <a:solidFill>
                <a:srgbClr val="00194F"/>
              </a:solidFill>
              <a:latin typeface="Calibri" panose="020F0502020204030204" pitchFamily="34" charset="0"/>
            </a:endParaRPr>
          </a:p>
          <a:p>
            <a:endParaRPr lang="en-US" dirty="0"/>
          </a:p>
        </p:txBody>
      </p:sp>
      <p:sp>
        <p:nvSpPr>
          <p:cNvPr id="12" name="TextBox 11"/>
          <p:cNvSpPr txBox="1"/>
          <p:nvPr/>
        </p:nvSpPr>
        <p:spPr>
          <a:xfrm>
            <a:off x="5638800" y="3867150"/>
            <a:ext cx="990600" cy="738664"/>
          </a:xfrm>
          <a:prstGeom prst="rect">
            <a:avLst/>
          </a:prstGeom>
          <a:noFill/>
        </p:spPr>
        <p:txBody>
          <a:bodyPr wrap="square" rtlCol="0">
            <a:spAutoFit/>
          </a:bodyPr>
          <a:lstStyle/>
          <a:p>
            <a:pPr algn="ctr"/>
            <a:r>
              <a:rPr lang="en-US" sz="800" b="1" dirty="0">
                <a:solidFill>
                  <a:srgbClr val="65665C"/>
                </a:solidFill>
                <a:latin typeface="Calibri" panose="020F0502020204030204" pitchFamily="34" charset="0"/>
              </a:rPr>
              <a:t>Workshops &amp;</a:t>
            </a:r>
          </a:p>
          <a:p>
            <a:pPr algn="ctr"/>
            <a:r>
              <a:rPr lang="en-US" sz="800" b="1" dirty="0">
                <a:solidFill>
                  <a:srgbClr val="65665C"/>
                </a:solidFill>
                <a:latin typeface="Calibri" panose="020F0502020204030204" pitchFamily="34" charset="0"/>
              </a:rPr>
              <a:t>Webcasts</a:t>
            </a:r>
          </a:p>
          <a:p>
            <a:endParaRPr lang="en-US" sz="800" dirty="0">
              <a:solidFill>
                <a:srgbClr val="00194F"/>
              </a:solidFill>
              <a:latin typeface="Calibri" panose="020F0502020204030204" pitchFamily="34" charset="0"/>
            </a:endParaRPr>
          </a:p>
          <a:p>
            <a:endParaRPr lang="en-US" dirty="0"/>
          </a:p>
        </p:txBody>
      </p:sp>
      <p:sp>
        <p:nvSpPr>
          <p:cNvPr id="13" name="TextBox 12"/>
          <p:cNvSpPr txBox="1"/>
          <p:nvPr/>
        </p:nvSpPr>
        <p:spPr>
          <a:xfrm>
            <a:off x="3276600" y="3943350"/>
            <a:ext cx="990600" cy="738664"/>
          </a:xfrm>
          <a:prstGeom prst="rect">
            <a:avLst/>
          </a:prstGeom>
          <a:noFill/>
        </p:spPr>
        <p:txBody>
          <a:bodyPr wrap="square" rtlCol="0">
            <a:spAutoFit/>
          </a:bodyPr>
          <a:lstStyle/>
          <a:p>
            <a:pPr algn="ctr"/>
            <a:r>
              <a:rPr lang="en-US" sz="800" b="1" dirty="0">
                <a:solidFill>
                  <a:srgbClr val="65665C"/>
                </a:solidFill>
                <a:latin typeface="Calibri" panose="020F0502020204030204" pitchFamily="34" charset="0"/>
              </a:rPr>
              <a:t>Financial </a:t>
            </a:r>
          </a:p>
          <a:p>
            <a:pPr algn="ctr"/>
            <a:r>
              <a:rPr lang="en-US" sz="800" b="1" dirty="0">
                <a:solidFill>
                  <a:srgbClr val="65665C"/>
                </a:solidFill>
                <a:latin typeface="Calibri" panose="020F0502020204030204" pitchFamily="34" charset="0"/>
              </a:rPr>
              <a:t>Helpline</a:t>
            </a:r>
          </a:p>
          <a:p>
            <a:endParaRPr lang="en-US" sz="800" dirty="0">
              <a:solidFill>
                <a:srgbClr val="00194F"/>
              </a:solidFill>
              <a:latin typeface="Calibri" panose="020F0502020204030204" pitchFamily="34" charset="0"/>
            </a:endParaRPr>
          </a:p>
          <a:p>
            <a:endParaRPr lang="en-US" dirty="0"/>
          </a:p>
        </p:txBody>
      </p:sp>
    </p:spTree>
    <p:extLst>
      <p:ext uri="{BB962C8B-B14F-4D97-AF65-F5344CB8AC3E}">
        <p14:creationId xmlns:p14="http://schemas.microsoft.com/office/powerpoint/2010/main" val="316318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07D77C-DBE7-4522-B9A6-10AB91A9188F}"/>
              </a:ext>
            </a:extLst>
          </p:cNvPr>
          <p:cNvSpPr>
            <a:spLocks noGrp="1"/>
          </p:cNvSpPr>
          <p:nvPr>
            <p:ph type="title"/>
          </p:nvPr>
        </p:nvSpPr>
        <p:spPr>
          <a:xfrm>
            <a:off x="457200" y="361950"/>
            <a:ext cx="5769336" cy="461665"/>
          </a:xfrm>
        </p:spPr>
        <p:txBody>
          <a:bodyPr/>
          <a:lstStyle/>
          <a:p>
            <a:r>
              <a:rPr lang="en-US" dirty="0"/>
              <a:t>Five Styles of Financial Wellness Programs</a:t>
            </a:r>
          </a:p>
        </p:txBody>
      </p:sp>
      <p:sp>
        <p:nvSpPr>
          <p:cNvPr id="6" name="Text Placeholder 5">
            <a:extLst>
              <a:ext uri="{FF2B5EF4-FFF2-40B4-BE49-F238E27FC236}">
                <a16:creationId xmlns:a16="http://schemas.microsoft.com/office/drawing/2014/main" id="{7F7E6D47-778C-4AD5-BB1B-2E857D521481}"/>
              </a:ext>
            </a:extLst>
          </p:cNvPr>
          <p:cNvSpPr>
            <a:spLocks noGrp="1"/>
          </p:cNvSpPr>
          <p:nvPr>
            <p:ph type="body" sz="quarter" idx="12"/>
          </p:nvPr>
        </p:nvSpPr>
        <p:spPr>
          <a:xfrm>
            <a:off x="457201" y="1200150"/>
            <a:ext cx="7619999" cy="2971800"/>
          </a:xfrm>
        </p:spPr>
        <p:txBody>
          <a:bodyPr>
            <a:normAutofit fontScale="92500" lnSpcReduction="20000"/>
          </a:bodyPr>
          <a:lstStyle/>
          <a:p>
            <a:pPr marL="457200" lvl="1" indent="0">
              <a:buNone/>
            </a:pPr>
            <a:r>
              <a:rPr lang="en-US" dirty="0"/>
              <a:t>	Tools</a:t>
            </a:r>
          </a:p>
          <a:p>
            <a:pPr marL="457200" lvl="1" indent="0">
              <a:buNone/>
            </a:pPr>
            <a:endParaRPr lang="en-US" dirty="0"/>
          </a:p>
          <a:p>
            <a:pPr marL="0" indent="0">
              <a:buNone/>
            </a:pPr>
            <a:r>
              <a:rPr lang="en-US" dirty="0"/>
              <a:t>	Education and Literacy</a:t>
            </a:r>
          </a:p>
          <a:p>
            <a:pPr marL="0" indent="0">
              <a:buNone/>
            </a:pPr>
            <a:endParaRPr lang="en-US" dirty="0"/>
          </a:p>
          <a:p>
            <a:pPr marL="0" indent="0">
              <a:buNone/>
            </a:pPr>
            <a:r>
              <a:rPr lang="en-US" dirty="0"/>
              <a:t>	Coaching and Behavioral</a:t>
            </a:r>
          </a:p>
          <a:p>
            <a:pPr marL="0" indent="0">
              <a:buNone/>
            </a:pPr>
            <a:endParaRPr lang="en-US" dirty="0"/>
          </a:p>
          <a:p>
            <a:pPr marL="0" indent="0">
              <a:buNone/>
            </a:pPr>
            <a:r>
              <a:rPr lang="en-US" dirty="0"/>
              <a:t>	Services and Products</a:t>
            </a:r>
          </a:p>
          <a:p>
            <a:pPr marL="0" indent="0">
              <a:buNone/>
            </a:pPr>
            <a:endParaRPr lang="en-US" dirty="0"/>
          </a:p>
          <a:p>
            <a:pPr marL="0" indent="0">
              <a:buNone/>
            </a:pPr>
            <a:r>
              <a:rPr lang="en-US" dirty="0"/>
              <a:t>	Enhanced Employee Education Programs</a:t>
            </a:r>
          </a:p>
          <a:p>
            <a:endParaRPr lang="en-US" dirty="0"/>
          </a:p>
        </p:txBody>
      </p:sp>
      <p:grpSp>
        <p:nvGrpSpPr>
          <p:cNvPr id="7" name="Group 26">
            <a:extLst>
              <a:ext uri="{FF2B5EF4-FFF2-40B4-BE49-F238E27FC236}">
                <a16:creationId xmlns:a16="http://schemas.microsoft.com/office/drawing/2014/main" id="{9FC02D65-9EA6-4FEE-8E42-69585F6FB4F7}"/>
              </a:ext>
            </a:extLst>
          </p:cNvPr>
          <p:cNvGrpSpPr>
            <a:grpSpLocks noChangeAspect="1"/>
          </p:cNvGrpSpPr>
          <p:nvPr/>
        </p:nvGrpSpPr>
        <p:grpSpPr bwMode="auto">
          <a:xfrm>
            <a:off x="533400" y="3468557"/>
            <a:ext cx="531019" cy="474793"/>
            <a:chOff x="1043" y="3232"/>
            <a:chExt cx="510" cy="456"/>
          </a:xfrm>
        </p:grpSpPr>
        <p:sp>
          <p:nvSpPr>
            <p:cNvPr id="8" name="Freeform 27">
              <a:extLst>
                <a:ext uri="{FF2B5EF4-FFF2-40B4-BE49-F238E27FC236}">
                  <a16:creationId xmlns:a16="http://schemas.microsoft.com/office/drawing/2014/main" id="{01BE8F08-3FB5-4938-8472-F73B08B081AB}"/>
                </a:ext>
              </a:extLst>
            </p:cNvPr>
            <p:cNvSpPr>
              <a:spLocks/>
            </p:cNvSpPr>
            <p:nvPr/>
          </p:nvSpPr>
          <p:spPr bwMode="auto">
            <a:xfrm>
              <a:off x="1043" y="3234"/>
              <a:ext cx="399" cy="454"/>
            </a:xfrm>
            <a:custGeom>
              <a:avLst/>
              <a:gdLst>
                <a:gd name="T0" fmla="*/ 90 w 180"/>
                <a:gd name="T1" fmla="*/ 204 h 204"/>
                <a:gd name="T2" fmla="*/ 180 w 180"/>
                <a:gd name="T3" fmla="*/ 204 h 204"/>
                <a:gd name="T4" fmla="*/ 175 w 180"/>
                <a:gd name="T5" fmla="*/ 157 h 204"/>
                <a:gd name="T6" fmla="*/ 111 w 180"/>
                <a:gd name="T7" fmla="*/ 125 h 204"/>
                <a:gd name="T8" fmla="*/ 111 w 180"/>
                <a:gd name="T9" fmla="*/ 101 h 204"/>
                <a:gd name="T10" fmla="*/ 125 w 180"/>
                <a:gd name="T11" fmla="*/ 69 h 204"/>
                <a:gd name="T12" fmla="*/ 125 w 180"/>
                <a:gd name="T13" fmla="*/ 49 h 204"/>
                <a:gd name="T14" fmla="*/ 130 w 180"/>
                <a:gd name="T15" fmla="*/ 19 h 204"/>
                <a:gd name="T16" fmla="*/ 65 w 180"/>
                <a:gd name="T17" fmla="*/ 19 h 204"/>
                <a:gd name="T18" fmla="*/ 55 w 180"/>
                <a:gd name="T19" fmla="*/ 49 h 204"/>
                <a:gd name="T20" fmla="*/ 55 w 180"/>
                <a:gd name="T21" fmla="*/ 69 h 204"/>
                <a:gd name="T22" fmla="*/ 71 w 180"/>
                <a:gd name="T23" fmla="*/ 101 h 204"/>
                <a:gd name="T24" fmla="*/ 71 w 180"/>
                <a:gd name="T25" fmla="*/ 125 h 204"/>
                <a:gd name="T26" fmla="*/ 4 w 180"/>
                <a:gd name="T27" fmla="*/ 157 h 204"/>
                <a:gd name="T28" fmla="*/ 0 w 180"/>
                <a:gd name="T29" fmla="*/ 204 h 204"/>
                <a:gd name="T30" fmla="*/ 90 w 180"/>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04">
                  <a:moveTo>
                    <a:pt x="90" y="204"/>
                  </a:moveTo>
                  <a:cubicBezTo>
                    <a:pt x="180" y="204"/>
                    <a:pt x="180" y="204"/>
                    <a:pt x="180" y="204"/>
                  </a:cubicBezTo>
                  <a:cubicBezTo>
                    <a:pt x="180" y="204"/>
                    <a:pt x="180" y="171"/>
                    <a:pt x="175" y="157"/>
                  </a:cubicBezTo>
                  <a:cubicBezTo>
                    <a:pt x="171" y="144"/>
                    <a:pt x="142" y="137"/>
                    <a:pt x="111" y="125"/>
                  </a:cubicBezTo>
                  <a:cubicBezTo>
                    <a:pt x="111" y="101"/>
                    <a:pt x="111" y="101"/>
                    <a:pt x="111" y="101"/>
                  </a:cubicBezTo>
                  <a:cubicBezTo>
                    <a:pt x="111" y="101"/>
                    <a:pt x="125" y="93"/>
                    <a:pt x="125" y="69"/>
                  </a:cubicBezTo>
                  <a:cubicBezTo>
                    <a:pt x="133" y="69"/>
                    <a:pt x="133" y="49"/>
                    <a:pt x="125" y="49"/>
                  </a:cubicBezTo>
                  <a:cubicBezTo>
                    <a:pt x="125" y="47"/>
                    <a:pt x="133" y="32"/>
                    <a:pt x="130" y="19"/>
                  </a:cubicBezTo>
                  <a:cubicBezTo>
                    <a:pt x="125" y="0"/>
                    <a:pt x="69" y="0"/>
                    <a:pt x="65" y="19"/>
                  </a:cubicBezTo>
                  <a:cubicBezTo>
                    <a:pt x="41" y="14"/>
                    <a:pt x="55" y="46"/>
                    <a:pt x="55" y="49"/>
                  </a:cubicBezTo>
                  <a:cubicBezTo>
                    <a:pt x="47" y="49"/>
                    <a:pt x="47" y="69"/>
                    <a:pt x="55" y="69"/>
                  </a:cubicBezTo>
                  <a:cubicBezTo>
                    <a:pt x="55" y="93"/>
                    <a:pt x="71" y="101"/>
                    <a:pt x="71" y="101"/>
                  </a:cubicBezTo>
                  <a:cubicBezTo>
                    <a:pt x="71" y="125"/>
                    <a:pt x="71" y="125"/>
                    <a:pt x="71" y="125"/>
                  </a:cubicBezTo>
                  <a:cubicBezTo>
                    <a:pt x="43" y="136"/>
                    <a:pt x="8" y="144"/>
                    <a:pt x="4" y="157"/>
                  </a:cubicBezTo>
                  <a:cubicBezTo>
                    <a:pt x="0" y="171"/>
                    <a:pt x="0" y="204"/>
                    <a:pt x="0" y="204"/>
                  </a:cubicBezTo>
                  <a:lnTo>
                    <a:pt x="90" y="204"/>
                  </a:lnTo>
                  <a:close/>
                </a:path>
              </a:pathLst>
            </a:custGeom>
            <a:noFill/>
            <a:ln w="381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28">
              <a:extLst>
                <a:ext uri="{FF2B5EF4-FFF2-40B4-BE49-F238E27FC236}">
                  <a16:creationId xmlns:a16="http://schemas.microsoft.com/office/drawing/2014/main" id="{C3E4EB59-AAD1-4C40-8EEB-86A9E48D5767}"/>
                </a:ext>
              </a:extLst>
            </p:cNvPr>
            <p:cNvSpPr>
              <a:spLocks/>
            </p:cNvSpPr>
            <p:nvPr/>
          </p:nvSpPr>
          <p:spPr bwMode="auto">
            <a:xfrm>
              <a:off x="1365" y="3232"/>
              <a:ext cx="188" cy="456"/>
            </a:xfrm>
            <a:custGeom>
              <a:avLst/>
              <a:gdLst>
                <a:gd name="T0" fmla="*/ 65 w 85"/>
                <a:gd name="T1" fmla="*/ 205 h 205"/>
                <a:gd name="T2" fmla="*/ 85 w 85"/>
                <a:gd name="T3" fmla="*/ 205 h 205"/>
                <a:gd name="T4" fmla="*/ 80 w 85"/>
                <a:gd name="T5" fmla="*/ 158 h 205"/>
                <a:gd name="T6" fmla="*/ 13 w 85"/>
                <a:gd name="T7" fmla="*/ 122 h 205"/>
                <a:gd name="T8" fmla="*/ 13 w 85"/>
                <a:gd name="T9" fmla="*/ 106 h 205"/>
                <a:gd name="T10" fmla="*/ 30 w 85"/>
                <a:gd name="T11" fmla="*/ 75 h 205"/>
                <a:gd name="T12" fmla="*/ 30 w 85"/>
                <a:gd name="T13" fmla="*/ 55 h 205"/>
                <a:gd name="T14" fmla="*/ 35 w 85"/>
                <a:gd name="T15" fmla="*/ 23 h 205"/>
                <a:gd name="T16" fmla="*/ 0 w 85"/>
                <a:gd name="T17" fmla="*/ 1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05">
                  <a:moveTo>
                    <a:pt x="65" y="205"/>
                  </a:moveTo>
                  <a:cubicBezTo>
                    <a:pt x="85" y="205"/>
                    <a:pt x="85" y="205"/>
                    <a:pt x="85" y="205"/>
                  </a:cubicBezTo>
                  <a:cubicBezTo>
                    <a:pt x="85" y="205"/>
                    <a:pt x="85" y="172"/>
                    <a:pt x="80" y="158"/>
                  </a:cubicBezTo>
                  <a:cubicBezTo>
                    <a:pt x="76" y="145"/>
                    <a:pt x="45" y="134"/>
                    <a:pt x="13" y="122"/>
                  </a:cubicBezTo>
                  <a:cubicBezTo>
                    <a:pt x="13" y="106"/>
                    <a:pt x="13" y="106"/>
                    <a:pt x="13" y="106"/>
                  </a:cubicBezTo>
                  <a:cubicBezTo>
                    <a:pt x="13" y="106"/>
                    <a:pt x="30" y="99"/>
                    <a:pt x="30" y="75"/>
                  </a:cubicBezTo>
                  <a:cubicBezTo>
                    <a:pt x="38" y="75"/>
                    <a:pt x="38" y="55"/>
                    <a:pt x="30" y="55"/>
                  </a:cubicBezTo>
                  <a:cubicBezTo>
                    <a:pt x="30" y="53"/>
                    <a:pt x="38" y="37"/>
                    <a:pt x="35" y="23"/>
                  </a:cubicBezTo>
                  <a:cubicBezTo>
                    <a:pt x="33" y="14"/>
                    <a:pt x="15" y="0"/>
                    <a:pt x="0" y="10"/>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 name="Group 9">
            <a:extLst>
              <a:ext uri="{FF2B5EF4-FFF2-40B4-BE49-F238E27FC236}">
                <a16:creationId xmlns:a16="http://schemas.microsoft.com/office/drawing/2014/main" id="{BD280AFC-4B64-4F6D-814D-937218C00305}"/>
              </a:ext>
            </a:extLst>
          </p:cNvPr>
          <p:cNvGrpSpPr/>
          <p:nvPr/>
        </p:nvGrpSpPr>
        <p:grpSpPr>
          <a:xfrm>
            <a:off x="551622" y="1802986"/>
            <a:ext cx="396848" cy="401034"/>
            <a:chOff x="1708589" y="2465476"/>
            <a:chExt cx="715962" cy="717550"/>
          </a:xfrm>
        </p:grpSpPr>
        <p:sp>
          <p:nvSpPr>
            <p:cNvPr id="11" name="Freeform 6">
              <a:extLst>
                <a:ext uri="{FF2B5EF4-FFF2-40B4-BE49-F238E27FC236}">
                  <a16:creationId xmlns:a16="http://schemas.microsoft.com/office/drawing/2014/main" id="{92C58C84-98B3-4E6E-BA61-651576AE1AB0}"/>
                </a:ext>
              </a:extLst>
            </p:cNvPr>
            <p:cNvSpPr>
              <a:spLocks/>
            </p:cNvSpPr>
            <p:nvPr/>
          </p:nvSpPr>
          <p:spPr bwMode="auto">
            <a:xfrm>
              <a:off x="1708589" y="2933788"/>
              <a:ext cx="715962" cy="249238"/>
            </a:xfrm>
            <a:custGeom>
              <a:avLst/>
              <a:gdLst>
                <a:gd name="T0" fmla="*/ 150 w 388"/>
                <a:gd name="T1" fmla="*/ 0 h 135"/>
                <a:gd name="T2" fmla="*/ 43 w 388"/>
                <a:gd name="T3" fmla="*/ 30 h 135"/>
                <a:gd name="T4" fmla="*/ 0 w 388"/>
                <a:gd name="T5" fmla="*/ 93 h 135"/>
                <a:gd name="T6" fmla="*/ 0 w 388"/>
                <a:gd name="T7" fmla="*/ 135 h 135"/>
                <a:gd name="T8" fmla="*/ 388 w 388"/>
                <a:gd name="T9" fmla="*/ 135 h 135"/>
                <a:gd name="T10" fmla="*/ 388 w 388"/>
                <a:gd name="T11" fmla="*/ 93 h 135"/>
                <a:gd name="T12" fmla="*/ 344 w 388"/>
                <a:gd name="T13" fmla="*/ 30 h 135"/>
                <a:gd name="T14" fmla="*/ 237 w 388"/>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135">
                  <a:moveTo>
                    <a:pt x="150" y="0"/>
                  </a:moveTo>
                  <a:cubicBezTo>
                    <a:pt x="43" y="30"/>
                    <a:pt x="43" y="30"/>
                    <a:pt x="43" y="30"/>
                  </a:cubicBezTo>
                  <a:cubicBezTo>
                    <a:pt x="17" y="40"/>
                    <a:pt x="0" y="65"/>
                    <a:pt x="0" y="93"/>
                  </a:cubicBezTo>
                  <a:cubicBezTo>
                    <a:pt x="0" y="135"/>
                    <a:pt x="0" y="135"/>
                    <a:pt x="0" y="135"/>
                  </a:cubicBezTo>
                  <a:cubicBezTo>
                    <a:pt x="388" y="135"/>
                    <a:pt x="388" y="135"/>
                    <a:pt x="388" y="135"/>
                  </a:cubicBezTo>
                  <a:cubicBezTo>
                    <a:pt x="388" y="93"/>
                    <a:pt x="388" y="93"/>
                    <a:pt x="388" y="93"/>
                  </a:cubicBezTo>
                  <a:cubicBezTo>
                    <a:pt x="388" y="65"/>
                    <a:pt x="370" y="40"/>
                    <a:pt x="344" y="30"/>
                  </a:cubicBezTo>
                  <a:cubicBezTo>
                    <a:pt x="237" y="0"/>
                    <a:pt x="237" y="0"/>
                    <a:pt x="237" y="0"/>
                  </a:cubicBezTo>
                </a:path>
              </a:pathLst>
            </a:custGeom>
            <a:noFill/>
            <a:ln w="381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7">
              <a:extLst>
                <a:ext uri="{FF2B5EF4-FFF2-40B4-BE49-F238E27FC236}">
                  <a16:creationId xmlns:a16="http://schemas.microsoft.com/office/drawing/2014/main" id="{4E8F5B0B-4602-4192-BB3A-FDB9D1FD92BD}"/>
                </a:ext>
              </a:extLst>
            </p:cNvPr>
            <p:cNvSpPr>
              <a:spLocks/>
            </p:cNvSpPr>
            <p:nvPr/>
          </p:nvSpPr>
          <p:spPr bwMode="auto">
            <a:xfrm>
              <a:off x="1972114" y="2729001"/>
              <a:ext cx="63500" cy="17463"/>
            </a:xfrm>
            <a:custGeom>
              <a:avLst/>
              <a:gdLst>
                <a:gd name="T0" fmla="*/ 0 w 34"/>
                <a:gd name="T1" fmla="*/ 9 h 9"/>
                <a:gd name="T2" fmla="*/ 17 w 34"/>
                <a:gd name="T3" fmla="*/ 0 h 9"/>
                <a:gd name="T4" fmla="*/ 34 w 34"/>
                <a:gd name="T5" fmla="*/ 9 h 9"/>
              </a:gdLst>
              <a:ahLst/>
              <a:cxnLst>
                <a:cxn ang="0">
                  <a:pos x="T0" y="T1"/>
                </a:cxn>
                <a:cxn ang="0">
                  <a:pos x="T2" y="T3"/>
                </a:cxn>
                <a:cxn ang="0">
                  <a:pos x="T4" y="T5"/>
                </a:cxn>
              </a:cxnLst>
              <a:rect l="0" t="0" r="r" b="b"/>
              <a:pathLst>
                <a:path w="34" h="9">
                  <a:moveTo>
                    <a:pt x="0" y="9"/>
                  </a:moveTo>
                  <a:cubicBezTo>
                    <a:pt x="0" y="0"/>
                    <a:pt x="8" y="0"/>
                    <a:pt x="17" y="0"/>
                  </a:cubicBezTo>
                  <a:cubicBezTo>
                    <a:pt x="26" y="0"/>
                    <a:pt x="34" y="0"/>
                    <a:pt x="34" y="9"/>
                  </a:cubicBezTo>
                </a:path>
              </a:pathLst>
            </a:custGeom>
            <a:noFill/>
            <a:ln w="28575"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8">
              <a:extLst>
                <a:ext uri="{FF2B5EF4-FFF2-40B4-BE49-F238E27FC236}">
                  <a16:creationId xmlns:a16="http://schemas.microsoft.com/office/drawing/2014/main" id="{FA792BA3-7666-4A71-A839-2C5A2C7E4F7C}"/>
                </a:ext>
              </a:extLst>
            </p:cNvPr>
            <p:cNvSpPr>
              <a:spLocks/>
            </p:cNvSpPr>
            <p:nvPr/>
          </p:nvSpPr>
          <p:spPr bwMode="auto">
            <a:xfrm>
              <a:off x="2097527" y="2729001"/>
              <a:ext cx="61912" cy="17463"/>
            </a:xfrm>
            <a:custGeom>
              <a:avLst/>
              <a:gdLst>
                <a:gd name="T0" fmla="*/ 0 w 33"/>
                <a:gd name="T1" fmla="*/ 9 h 9"/>
                <a:gd name="T2" fmla="*/ 16 w 33"/>
                <a:gd name="T3" fmla="*/ 0 h 9"/>
                <a:gd name="T4" fmla="*/ 33 w 33"/>
                <a:gd name="T5" fmla="*/ 9 h 9"/>
              </a:gdLst>
              <a:ahLst/>
              <a:cxnLst>
                <a:cxn ang="0">
                  <a:pos x="T0" y="T1"/>
                </a:cxn>
                <a:cxn ang="0">
                  <a:pos x="T2" y="T3"/>
                </a:cxn>
                <a:cxn ang="0">
                  <a:pos x="T4" y="T5"/>
                </a:cxn>
              </a:cxnLst>
              <a:rect l="0" t="0" r="r" b="b"/>
              <a:pathLst>
                <a:path w="33" h="9">
                  <a:moveTo>
                    <a:pt x="0" y="9"/>
                  </a:moveTo>
                  <a:cubicBezTo>
                    <a:pt x="0" y="0"/>
                    <a:pt x="7" y="0"/>
                    <a:pt x="16" y="0"/>
                  </a:cubicBezTo>
                  <a:cubicBezTo>
                    <a:pt x="26" y="0"/>
                    <a:pt x="33" y="0"/>
                    <a:pt x="33" y="9"/>
                  </a:cubicBezTo>
                </a:path>
              </a:pathLst>
            </a:custGeom>
            <a:noFill/>
            <a:ln w="28575"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Freeform 9">
              <a:extLst>
                <a:ext uri="{FF2B5EF4-FFF2-40B4-BE49-F238E27FC236}">
                  <a16:creationId xmlns:a16="http://schemas.microsoft.com/office/drawing/2014/main" id="{12FBFC19-58E2-4719-AF4A-D3D8917EFEC6}"/>
                </a:ext>
              </a:extLst>
            </p:cNvPr>
            <p:cNvSpPr>
              <a:spLocks/>
            </p:cNvSpPr>
            <p:nvPr/>
          </p:nvSpPr>
          <p:spPr bwMode="auto">
            <a:xfrm>
              <a:off x="1857814" y="2638513"/>
              <a:ext cx="209550" cy="327025"/>
            </a:xfrm>
            <a:custGeom>
              <a:avLst/>
              <a:gdLst>
                <a:gd name="T0" fmla="*/ 26 w 113"/>
                <a:gd name="T1" fmla="*/ 0 h 176"/>
                <a:gd name="T2" fmla="*/ 26 w 113"/>
                <a:gd name="T3" fmla="*/ 40 h 176"/>
                <a:gd name="T4" fmla="*/ 28 w 113"/>
                <a:gd name="T5" fmla="*/ 92 h 176"/>
                <a:gd name="T6" fmla="*/ 113 w 113"/>
                <a:gd name="T7" fmla="*/ 176 h 176"/>
              </a:gdLst>
              <a:ahLst/>
              <a:cxnLst>
                <a:cxn ang="0">
                  <a:pos x="T0" y="T1"/>
                </a:cxn>
                <a:cxn ang="0">
                  <a:pos x="T2" y="T3"/>
                </a:cxn>
                <a:cxn ang="0">
                  <a:pos x="T4" y="T5"/>
                </a:cxn>
                <a:cxn ang="0">
                  <a:pos x="T6" y="T7"/>
                </a:cxn>
              </a:cxnLst>
              <a:rect l="0" t="0" r="r" b="b"/>
              <a:pathLst>
                <a:path w="113" h="176">
                  <a:moveTo>
                    <a:pt x="26" y="0"/>
                  </a:moveTo>
                  <a:cubicBezTo>
                    <a:pt x="26" y="40"/>
                    <a:pt x="26" y="40"/>
                    <a:pt x="26" y="40"/>
                  </a:cubicBezTo>
                  <a:cubicBezTo>
                    <a:pt x="0" y="40"/>
                    <a:pt x="3" y="92"/>
                    <a:pt x="28" y="92"/>
                  </a:cubicBezTo>
                  <a:cubicBezTo>
                    <a:pt x="28" y="142"/>
                    <a:pt x="87" y="176"/>
                    <a:pt x="113" y="176"/>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10">
              <a:extLst>
                <a:ext uri="{FF2B5EF4-FFF2-40B4-BE49-F238E27FC236}">
                  <a16:creationId xmlns:a16="http://schemas.microsoft.com/office/drawing/2014/main" id="{30958BE6-BACC-4B2E-A4C7-896D20B44562}"/>
                </a:ext>
              </a:extLst>
            </p:cNvPr>
            <p:cNvSpPr>
              <a:spLocks/>
            </p:cNvSpPr>
            <p:nvPr/>
          </p:nvSpPr>
          <p:spPr bwMode="auto">
            <a:xfrm>
              <a:off x="2067364" y="2638513"/>
              <a:ext cx="206375" cy="327025"/>
            </a:xfrm>
            <a:custGeom>
              <a:avLst/>
              <a:gdLst>
                <a:gd name="T0" fmla="*/ 87 w 112"/>
                <a:gd name="T1" fmla="*/ 0 h 176"/>
                <a:gd name="T2" fmla="*/ 87 w 112"/>
                <a:gd name="T3" fmla="*/ 40 h 176"/>
                <a:gd name="T4" fmla="*/ 84 w 112"/>
                <a:gd name="T5" fmla="*/ 92 h 176"/>
                <a:gd name="T6" fmla="*/ 0 w 112"/>
                <a:gd name="T7" fmla="*/ 176 h 176"/>
              </a:gdLst>
              <a:ahLst/>
              <a:cxnLst>
                <a:cxn ang="0">
                  <a:pos x="T0" y="T1"/>
                </a:cxn>
                <a:cxn ang="0">
                  <a:pos x="T2" y="T3"/>
                </a:cxn>
                <a:cxn ang="0">
                  <a:pos x="T4" y="T5"/>
                </a:cxn>
                <a:cxn ang="0">
                  <a:pos x="T6" y="T7"/>
                </a:cxn>
              </a:cxnLst>
              <a:rect l="0" t="0" r="r" b="b"/>
              <a:pathLst>
                <a:path w="112" h="176">
                  <a:moveTo>
                    <a:pt x="87" y="0"/>
                  </a:moveTo>
                  <a:cubicBezTo>
                    <a:pt x="87" y="40"/>
                    <a:pt x="87" y="40"/>
                    <a:pt x="87" y="40"/>
                  </a:cubicBezTo>
                  <a:cubicBezTo>
                    <a:pt x="112" y="40"/>
                    <a:pt x="109" y="92"/>
                    <a:pt x="84" y="92"/>
                  </a:cubicBezTo>
                  <a:cubicBezTo>
                    <a:pt x="84" y="142"/>
                    <a:pt x="25" y="176"/>
                    <a:pt x="0" y="176"/>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1">
              <a:extLst>
                <a:ext uri="{FF2B5EF4-FFF2-40B4-BE49-F238E27FC236}">
                  <a16:creationId xmlns:a16="http://schemas.microsoft.com/office/drawing/2014/main" id="{2F16B9DD-E7CA-416F-A98F-7BCB614835F9}"/>
                </a:ext>
              </a:extLst>
            </p:cNvPr>
            <p:cNvSpPr>
              <a:spLocks/>
            </p:cNvSpPr>
            <p:nvPr/>
          </p:nvSpPr>
          <p:spPr bwMode="auto">
            <a:xfrm>
              <a:off x="1708589" y="2465476"/>
              <a:ext cx="715962" cy="125413"/>
            </a:xfrm>
            <a:custGeom>
              <a:avLst/>
              <a:gdLst>
                <a:gd name="T0" fmla="*/ 226 w 451"/>
                <a:gd name="T1" fmla="*/ 79 h 79"/>
                <a:gd name="T2" fmla="*/ 451 w 451"/>
                <a:gd name="T3" fmla="*/ 39 h 79"/>
                <a:gd name="T4" fmla="*/ 226 w 451"/>
                <a:gd name="T5" fmla="*/ 0 h 79"/>
                <a:gd name="T6" fmla="*/ 0 w 451"/>
                <a:gd name="T7" fmla="*/ 39 h 79"/>
                <a:gd name="T8" fmla="*/ 226 w 451"/>
                <a:gd name="T9" fmla="*/ 79 h 79"/>
              </a:gdLst>
              <a:ahLst/>
              <a:cxnLst>
                <a:cxn ang="0">
                  <a:pos x="T0" y="T1"/>
                </a:cxn>
                <a:cxn ang="0">
                  <a:pos x="T2" y="T3"/>
                </a:cxn>
                <a:cxn ang="0">
                  <a:pos x="T4" y="T5"/>
                </a:cxn>
                <a:cxn ang="0">
                  <a:pos x="T6" y="T7"/>
                </a:cxn>
                <a:cxn ang="0">
                  <a:pos x="T8" y="T9"/>
                </a:cxn>
              </a:cxnLst>
              <a:rect l="0" t="0" r="r" b="b"/>
              <a:pathLst>
                <a:path w="451" h="79">
                  <a:moveTo>
                    <a:pt x="226" y="79"/>
                  </a:moveTo>
                  <a:lnTo>
                    <a:pt x="451" y="39"/>
                  </a:lnTo>
                  <a:lnTo>
                    <a:pt x="226" y="0"/>
                  </a:lnTo>
                  <a:lnTo>
                    <a:pt x="0" y="39"/>
                  </a:lnTo>
                  <a:lnTo>
                    <a:pt x="226" y="79"/>
                  </a:lnTo>
                  <a:close/>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12">
              <a:extLst>
                <a:ext uri="{FF2B5EF4-FFF2-40B4-BE49-F238E27FC236}">
                  <a16:creationId xmlns:a16="http://schemas.microsoft.com/office/drawing/2014/main" id="{27249171-EDA4-4749-B16F-321D34BD483D}"/>
                </a:ext>
              </a:extLst>
            </p:cNvPr>
            <p:cNvSpPr>
              <a:spLocks/>
            </p:cNvSpPr>
            <p:nvPr/>
          </p:nvSpPr>
          <p:spPr bwMode="auto">
            <a:xfrm>
              <a:off x="1905439" y="2560726"/>
              <a:ext cx="322262" cy="127000"/>
            </a:xfrm>
            <a:custGeom>
              <a:avLst/>
              <a:gdLst>
                <a:gd name="T0" fmla="*/ 0 w 174"/>
                <a:gd name="T1" fmla="*/ 0 h 68"/>
                <a:gd name="T2" fmla="*/ 0 w 174"/>
                <a:gd name="T3" fmla="*/ 42 h 68"/>
                <a:gd name="T4" fmla="*/ 87 w 174"/>
                <a:gd name="T5" fmla="*/ 68 h 68"/>
                <a:gd name="T6" fmla="*/ 174 w 174"/>
                <a:gd name="T7" fmla="*/ 42 h 68"/>
                <a:gd name="T8" fmla="*/ 174 w 174"/>
                <a:gd name="T9" fmla="*/ 0 h 68"/>
              </a:gdLst>
              <a:ahLst/>
              <a:cxnLst>
                <a:cxn ang="0">
                  <a:pos x="T0" y="T1"/>
                </a:cxn>
                <a:cxn ang="0">
                  <a:pos x="T2" y="T3"/>
                </a:cxn>
                <a:cxn ang="0">
                  <a:pos x="T4" y="T5"/>
                </a:cxn>
                <a:cxn ang="0">
                  <a:pos x="T6" y="T7"/>
                </a:cxn>
                <a:cxn ang="0">
                  <a:pos x="T8" y="T9"/>
                </a:cxn>
              </a:cxnLst>
              <a:rect l="0" t="0" r="r" b="b"/>
              <a:pathLst>
                <a:path w="174" h="68">
                  <a:moveTo>
                    <a:pt x="0" y="0"/>
                  </a:moveTo>
                  <a:cubicBezTo>
                    <a:pt x="0" y="42"/>
                    <a:pt x="0" y="42"/>
                    <a:pt x="0" y="42"/>
                  </a:cubicBezTo>
                  <a:cubicBezTo>
                    <a:pt x="0" y="42"/>
                    <a:pt x="28" y="68"/>
                    <a:pt x="87" y="68"/>
                  </a:cubicBezTo>
                  <a:cubicBezTo>
                    <a:pt x="146" y="68"/>
                    <a:pt x="174" y="42"/>
                    <a:pt x="174" y="42"/>
                  </a:cubicBezTo>
                  <a:cubicBezTo>
                    <a:pt x="174" y="0"/>
                    <a:pt x="174" y="0"/>
                    <a:pt x="174" y="0"/>
                  </a:cubicBez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 name="Line 13">
              <a:extLst>
                <a:ext uri="{FF2B5EF4-FFF2-40B4-BE49-F238E27FC236}">
                  <a16:creationId xmlns:a16="http://schemas.microsoft.com/office/drawing/2014/main" id="{5CFE0EA8-C597-4263-B27D-161BAC1B7F3E}"/>
                </a:ext>
              </a:extLst>
            </p:cNvPr>
            <p:cNvSpPr>
              <a:spLocks noChangeShapeType="1"/>
            </p:cNvSpPr>
            <p:nvPr/>
          </p:nvSpPr>
          <p:spPr bwMode="auto">
            <a:xfrm>
              <a:off x="1781614" y="2540088"/>
              <a:ext cx="0" cy="109538"/>
            </a:xfrm>
            <a:prstGeom prst="line">
              <a:avLst/>
            </a:prstGeom>
            <a:noFill/>
            <a:ln w="381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14">
              <a:extLst>
                <a:ext uri="{FF2B5EF4-FFF2-40B4-BE49-F238E27FC236}">
                  <a16:creationId xmlns:a16="http://schemas.microsoft.com/office/drawing/2014/main" id="{678106C0-0DA6-4099-8914-F1CA7BEE813A}"/>
                </a:ext>
              </a:extLst>
            </p:cNvPr>
            <p:cNvSpPr>
              <a:spLocks/>
            </p:cNvSpPr>
            <p:nvPr/>
          </p:nvSpPr>
          <p:spPr bwMode="auto">
            <a:xfrm>
              <a:off x="1745102" y="2649626"/>
              <a:ext cx="87312" cy="211138"/>
            </a:xfrm>
            <a:custGeom>
              <a:avLst/>
              <a:gdLst>
                <a:gd name="T0" fmla="*/ 23 w 55"/>
                <a:gd name="T1" fmla="*/ 0 h 133"/>
                <a:gd name="T2" fmla="*/ 0 w 55"/>
                <a:gd name="T3" fmla="*/ 133 h 133"/>
                <a:gd name="T4" fmla="*/ 55 w 55"/>
                <a:gd name="T5" fmla="*/ 133 h 133"/>
                <a:gd name="T6" fmla="*/ 23 w 55"/>
                <a:gd name="T7" fmla="*/ 0 h 133"/>
              </a:gdLst>
              <a:ahLst/>
              <a:cxnLst>
                <a:cxn ang="0">
                  <a:pos x="T0" y="T1"/>
                </a:cxn>
                <a:cxn ang="0">
                  <a:pos x="T2" y="T3"/>
                </a:cxn>
                <a:cxn ang="0">
                  <a:pos x="T4" y="T5"/>
                </a:cxn>
                <a:cxn ang="0">
                  <a:pos x="T6" y="T7"/>
                </a:cxn>
              </a:cxnLst>
              <a:rect l="0" t="0" r="r" b="b"/>
              <a:pathLst>
                <a:path w="55" h="133">
                  <a:moveTo>
                    <a:pt x="23" y="0"/>
                  </a:moveTo>
                  <a:lnTo>
                    <a:pt x="0" y="133"/>
                  </a:lnTo>
                  <a:lnTo>
                    <a:pt x="55" y="133"/>
                  </a:lnTo>
                  <a:lnTo>
                    <a:pt x="23" y="0"/>
                  </a:ln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15">
              <a:extLst>
                <a:ext uri="{FF2B5EF4-FFF2-40B4-BE49-F238E27FC236}">
                  <a16:creationId xmlns:a16="http://schemas.microsoft.com/office/drawing/2014/main" id="{D5A19F28-A25C-4073-92C7-2E9ED217FE2A}"/>
                </a:ext>
              </a:extLst>
            </p:cNvPr>
            <p:cNvSpPr>
              <a:spLocks/>
            </p:cNvSpPr>
            <p:nvPr/>
          </p:nvSpPr>
          <p:spPr bwMode="auto">
            <a:xfrm>
              <a:off x="1902264" y="2957601"/>
              <a:ext cx="328612" cy="163513"/>
            </a:xfrm>
            <a:custGeom>
              <a:avLst/>
              <a:gdLst>
                <a:gd name="T0" fmla="*/ 0 w 207"/>
                <a:gd name="T1" fmla="*/ 0 h 103"/>
                <a:gd name="T2" fmla="*/ 104 w 207"/>
                <a:gd name="T3" fmla="*/ 103 h 103"/>
                <a:gd name="T4" fmla="*/ 207 w 207"/>
                <a:gd name="T5" fmla="*/ 0 h 103"/>
              </a:gdLst>
              <a:ahLst/>
              <a:cxnLst>
                <a:cxn ang="0">
                  <a:pos x="T0" y="T1"/>
                </a:cxn>
                <a:cxn ang="0">
                  <a:pos x="T2" y="T3"/>
                </a:cxn>
                <a:cxn ang="0">
                  <a:pos x="T4" y="T5"/>
                </a:cxn>
              </a:cxnLst>
              <a:rect l="0" t="0" r="r" b="b"/>
              <a:pathLst>
                <a:path w="207" h="103">
                  <a:moveTo>
                    <a:pt x="0" y="0"/>
                  </a:moveTo>
                  <a:lnTo>
                    <a:pt x="104" y="103"/>
                  </a:lnTo>
                  <a:lnTo>
                    <a:pt x="207" y="0"/>
                  </a:lnTo>
                </a:path>
              </a:pathLst>
            </a:custGeom>
            <a:noFill/>
            <a:ln w="381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 name="Group 13">
            <a:extLst>
              <a:ext uri="{FF2B5EF4-FFF2-40B4-BE49-F238E27FC236}">
                <a16:creationId xmlns:a16="http://schemas.microsoft.com/office/drawing/2014/main" id="{4211EB8D-3B5F-485D-A2B8-1BDB606055AA}"/>
              </a:ext>
            </a:extLst>
          </p:cNvPr>
          <p:cNvGrpSpPr>
            <a:grpSpLocks noChangeAspect="1"/>
          </p:cNvGrpSpPr>
          <p:nvPr/>
        </p:nvGrpSpPr>
        <p:grpSpPr bwMode="auto">
          <a:xfrm>
            <a:off x="514508" y="2952750"/>
            <a:ext cx="476092" cy="440794"/>
            <a:chOff x="972" y="2862"/>
            <a:chExt cx="553" cy="512"/>
          </a:xfrm>
        </p:grpSpPr>
        <p:sp>
          <p:nvSpPr>
            <p:cNvPr id="22" name="Oval 14">
              <a:extLst>
                <a:ext uri="{FF2B5EF4-FFF2-40B4-BE49-F238E27FC236}">
                  <a16:creationId xmlns:a16="http://schemas.microsoft.com/office/drawing/2014/main" id="{686CEBD1-125D-4554-A754-594AF8377972}"/>
                </a:ext>
              </a:extLst>
            </p:cNvPr>
            <p:cNvSpPr>
              <a:spLocks noChangeArrowheads="1"/>
            </p:cNvSpPr>
            <p:nvPr/>
          </p:nvSpPr>
          <p:spPr bwMode="auto">
            <a:xfrm>
              <a:off x="972" y="3127"/>
              <a:ext cx="247" cy="247"/>
            </a:xfrm>
            <a:prstGeom prst="ellipse">
              <a:avLst/>
            </a:pr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15">
              <a:extLst>
                <a:ext uri="{FF2B5EF4-FFF2-40B4-BE49-F238E27FC236}">
                  <a16:creationId xmlns:a16="http://schemas.microsoft.com/office/drawing/2014/main" id="{4C7FB08F-6441-4BAA-AD62-73F05455D9EB}"/>
                </a:ext>
              </a:extLst>
            </p:cNvPr>
            <p:cNvSpPr>
              <a:spLocks/>
            </p:cNvSpPr>
            <p:nvPr/>
          </p:nvSpPr>
          <p:spPr bwMode="auto">
            <a:xfrm>
              <a:off x="992" y="2862"/>
              <a:ext cx="227" cy="321"/>
            </a:xfrm>
            <a:custGeom>
              <a:avLst/>
              <a:gdLst>
                <a:gd name="T0" fmla="*/ 89 w 89"/>
                <a:gd name="T1" fmla="*/ 44 h 126"/>
                <a:gd name="T2" fmla="*/ 89 w 89"/>
                <a:gd name="T3" fmla="*/ 7 h 126"/>
                <a:gd name="T4" fmla="*/ 60 w 89"/>
                <a:gd name="T5" fmla="*/ 7 h 126"/>
                <a:gd name="T6" fmla="*/ 45 w 89"/>
                <a:gd name="T7" fmla="*/ 44 h 126"/>
                <a:gd name="T8" fmla="*/ 30 w 89"/>
                <a:gd name="T9" fmla="*/ 59 h 126"/>
                <a:gd name="T10" fmla="*/ 0 w 89"/>
                <a:gd name="T11" fmla="*/ 126 h 126"/>
              </a:gdLst>
              <a:ahLst/>
              <a:cxnLst>
                <a:cxn ang="0">
                  <a:pos x="T0" y="T1"/>
                </a:cxn>
                <a:cxn ang="0">
                  <a:pos x="T2" y="T3"/>
                </a:cxn>
                <a:cxn ang="0">
                  <a:pos x="T4" y="T5"/>
                </a:cxn>
                <a:cxn ang="0">
                  <a:pos x="T6" y="T7"/>
                </a:cxn>
                <a:cxn ang="0">
                  <a:pos x="T8" y="T9"/>
                </a:cxn>
                <a:cxn ang="0">
                  <a:pos x="T10" y="T11"/>
                </a:cxn>
              </a:cxnLst>
              <a:rect l="0" t="0" r="r" b="b"/>
              <a:pathLst>
                <a:path w="89" h="126">
                  <a:moveTo>
                    <a:pt x="89" y="44"/>
                  </a:moveTo>
                  <a:cubicBezTo>
                    <a:pt x="89" y="7"/>
                    <a:pt x="89" y="7"/>
                    <a:pt x="89" y="7"/>
                  </a:cubicBezTo>
                  <a:cubicBezTo>
                    <a:pt x="82" y="0"/>
                    <a:pt x="67" y="0"/>
                    <a:pt x="60" y="7"/>
                  </a:cubicBezTo>
                  <a:cubicBezTo>
                    <a:pt x="45" y="44"/>
                    <a:pt x="45" y="44"/>
                    <a:pt x="45" y="44"/>
                  </a:cubicBezTo>
                  <a:cubicBezTo>
                    <a:pt x="30" y="59"/>
                    <a:pt x="30" y="59"/>
                    <a:pt x="30" y="59"/>
                  </a:cubicBezTo>
                  <a:cubicBezTo>
                    <a:pt x="0" y="126"/>
                    <a:pt x="0" y="126"/>
                    <a:pt x="0" y="126"/>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4" name="Oval 23">
              <a:extLst>
                <a:ext uri="{FF2B5EF4-FFF2-40B4-BE49-F238E27FC236}">
                  <a16:creationId xmlns:a16="http://schemas.microsoft.com/office/drawing/2014/main" id="{CB69A6DA-FDCC-4F01-9EA3-84722DA25347}"/>
                </a:ext>
              </a:extLst>
            </p:cNvPr>
            <p:cNvSpPr>
              <a:spLocks noChangeArrowheads="1"/>
            </p:cNvSpPr>
            <p:nvPr/>
          </p:nvSpPr>
          <p:spPr bwMode="auto">
            <a:xfrm>
              <a:off x="1278" y="3127"/>
              <a:ext cx="247" cy="247"/>
            </a:xfrm>
            <a:prstGeom prst="ellipse">
              <a:avLst/>
            </a:pr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92">
              <a:extLst>
                <a:ext uri="{FF2B5EF4-FFF2-40B4-BE49-F238E27FC236}">
                  <a16:creationId xmlns:a16="http://schemas.microsoft.com/office/drawing/2014/main" id="{D0827323-6FF0-48B4-BE11-D0671F6861A0}"/>
                </a:ext>
              </a:extLst>
            </p:cNvPr>
            <p:cNvSpPr>
              <a:spLocks/>
            </p:cNvSpPr>
            <p:nvPr/>
          </p:nvSpPr>
          <p:spPr bwMode="auto">
            <a:xfrm>
              <a:off x="1278" y="2862"/>
              <a:ext cx="226" cy="321"/>
            </a:xfrm>
            <a:custGeom>
              <a:avLst/>
              <a:gdLst>
                <a:gd name="T0" fmla="*/ 0 w 89"/>
                <a:gd name="T1" fmla="*/ 44 h 126"/>
                <a:gd name="T2" fmla="*/ 0 w 89"/>
                <a:gd name="T3" fmla="*/ 7 h 126"/>
                <a:gd name="T4" fmla="*/ 31 w 89"/>
                <a:gd name="T5" fmla="*/ 7 h 126"/>
                <a:gd name="T6" fmla="*/ 45 w 89"/>
                <a:gd name="T7" fmla="*/ 44 h 126"/>
                <a:gd name="T8" fmla="*/ 59 w 89"/>
                <a:gd name="T9" fmla="*/ 59 h 126"/>
                <a:gd name="T10" fmla="*/ 89 w 89"/>
                <a:gd name="T11" fmla="*/ 126 h 126"/>
              </a:gdLst>
              <a:ahLst/>
              <a:cxnLst>
                <a:cxn ang="0">
                  <a:pos x="T0" y="T1"/>
                </a:cxn>
                <a:cxn ang="0">
                  <a:pos x="T2" y="T3"/>
                </a:cxn>
                <a:cxn ang="0">
                  <a:pos x="T4" y="T5"/>
                </a:cxn>
                <a:cxn ang="0">
                  <a:pos x="T6" y="T7"/>
                </a:cxn>
                <a:cxn ang="0">
                  <a:pos x="T8" y="T9"/>
                </a:cxn>
                <a:cxn ang="0">
                  <a:pos x="T10" y="T11"/>
                </a:cxn>
              </a:cxnLst>
              <a:rect l="0" t="0" r="r" b="b"/>
              <a:pathLst>
                <a:path w="89" h="126">
                  <a:moveTo>
                    <a:pt x="0" y="44"/>
                  </a:moveTo>
                  <a:cubicBezTo>
                    <a:pt x="0" y="7"/>
                    <a:pt x="0" y="7"/>
                    <a:pt x="0" y="7"/>
                  </a:cubicBezTo>
                  <a:cubicBezTo>
                    <a:pt x="7" y="0"/>
                    <a:pt x="24" y="0"/>
                    <a:pt x="31" y="7"/>
                  </a:cubicBezTo>
                  <a:cubicBezTo>
                    <a:pt x="45" y="44"/>
                    <a:pt x="45" y="44"/>
                    <a:pt x="45" y="44"/>
                  </a:cubicBezTo>
                  <a:cubicBezTo>
                    <a:pt x="59" y="59"/>
                    <a:pt x="59" y="59"/>
                    <a:pt x="59" y="59"/>
                  </a:cubicBezTo>
                  <a:cubicBezTo>
                    <a:pt x="89" y="126"/>
                    <a:pt x="89" y="126"/>
                    <a:pt x="89" y="126"/>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93">
              <a:extLst>
                <a:ext uri="{FF2B5EF4-FFF2-40B4-BE49-F238E27FC236}">
                  <a16:creationId xmlns:a16="http://schemas.microsoft.com/office/drawing/2014/main" id="{11B5C1F6-BE4B-4B4C-A70F-72D53C9DC4AE}"/>
                </a:ext>
              </a:extLst>
            </p:cNvPr>
            <p:cNvSpPr>
              <a:spLocks/>
            </p:cNvSpPr>
            <p:nvPr/>
          </p:nvSpPr>
          <p:spPr bwMode="auto">
            <a:xfrm>
              <a:off x="1153" y="3030"/>
              <a:ext cx="191" cy="48"/>
            </a:xfrm>
            <a:custGeom>
              <a:avLst/>
              <a:gdLst>
                <a:gd name="T0" fmla="*/ 0 w 75"/>
                <a:gd name="T1" fmla="*/ 19 h 19"/>
                <a:gd name="T2" fmla="*/ 38 w 75"/>
                <a:gd name="T3" fmla="*/ 0 h 19"/>
                <a:gd name="T4" fmla="*/ 75 w 75"/>
                <a:gd name="T5" fmla="*/ 19 h 19"/>
              </a:gdLst>
              <a:ahLst/>
              <a:cxnLst>
                <a:cxn ang="0">
                  <a:pos x="T0" y="T1"/>
                </a:cxn>
                <a:cxn ang="0">
                  <a:pos x="T2" y="T3"/>
                </a:cxn>
                <a:cxn ang="0">
                  <a:pos x="T4" y="T5"/>
                </a:cxn>
              </a:cxnLst>
              <a:rect l="0" t="0" r="r" b="b"/>
              <a:pathLst>
                <a:path w="75" h="19">
                  <a:moveTo>
                    <a:pt x="0" y="19"/>
                  </a:moveTo>
                  <a:cubicBezTo>
                    <a:pt x="0" y="9"/>
                    <a:pt x="17" y="0"/>
                    <a:pt x="38" y="0"/>
                  </a:cubicBezTo>
                  <a:cubicBezTo>
                    <a:pt x="58" y="0"/>
                    <a:pt x="75" y="9"/>
                    <a:pt x="75" y="19"/>
                  </a:cubicBezTo>
                </a:path>
              </a:pathLst>
            </a:cu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7" name="Line 19">
              <a:extLst>
                <a:ext uri="{FF2B5EF4-FFF2-40B4-BE49-F238E27FC236}">
                  <a16:creationId xmlns:a16="http://schemas.microsoft.com/office/drawing/2014/main" id="{818EA17B-87BF-4A0E-B092-149C43C5F1F3}"/>
                </a:ext>
              </a:extLst>
            </p:cNvPr>
            <p:cNvSpPr>
              <a:spLocks noChangeShapeType="1"/>
            </p:cNvSpPr>
            <p:nvPr/>
          </p:nvSpPr>
          <p:spPr bwMode="auto">
            <a:xfrm flipV="1">
              <a:off x="1219" y="3032"/>
              <a:ext cx="0" cy="217"/>
            </a:xfrm>
            <a:prstGeom prst="line">
              <a:avLst/>
            </a:prstGeom>
            <a:noFill/>
            <a:ln w="33338"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Line 20">
              <a:extLst>
                <a:ext uri="{FF2B5EF4-FFF2-40B4-BE49-F238E27FC236}">
                  <a16:creationId xmlns:a16="http://schemas.microsoft.com/office/drawing/2014/main" id="{E0094FE8-40E0-4E21-8CD4-226DFB39E363}"/>
                </a:ext>
              </a:extLst>
            </p:cNvPr>
            <p:cNvSpPr>
              <a:spLocks noChangeShapeType="1"/>
            </p:cNvSpPr>
            <p:nvPr/>
          </p:nvSpPr>
          <p:spPr bwMode="auto">
            <a:xfrm flipV="1">
              <a:off x="1278" y="3124"/>
              <a:ext cx="0" cy="217"/>
            </a:xfrm>
            <a:prstGeom prst="line">
              <a:avLst/>
            </a:prstGeom>
            <a:noFill/>
            <a:ln w="33338"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96">
              <a:extLst>
                <a:ext uri="{FF2B5EF4-FFF2-40B4-BE49-F238E27FC236}">
                  <a16:creationId xmlns:a16="http://schemas.microsoft.com/office/drawing/2014/main" id="{21228ABE-3E78-44A7-A92A-CDDAB07568C4}"/>
                </a:ext>
              </a:extLst>
            </p:cNvPr>
            <p:cNvSpPr>
              <a:spLocks/>
            </p:cNvSpPr>
            <p:nvPr/>
          </p:nvSpPr>
          <p:spPr bwMode="auto">
            <a:xfrm>
              <a:off x="1021" y="3180"/>
              <a:ext cx="71" cy="74"/>
            </a:xfrm>
            <a:custGeom>
              <a:avLst/>
              <a:gdLst>
                <a:gd name="T0" fmla="*/ 0 w 28"/>
                <a:gd name="T1" fmla="*/ 29 h 29"/>
                <a:gd name="T2" fmla="*/ 28 w 28"/>
                <a:gd name="T3" fmla="*/ 0 h 29"/>
              </a:gdLst>
              <a:ahLst/>
              <a:cxnLst>
                <a:cxn ang="0">
                  <a:pos x="T0" y="T1"/>
                </a:cxn>
                <a:cxn ang="0">
                  <a:pos x="T2" y="T3"/>
                </a:cxn>
              </a:cxnLst>
              <a:rect l="0" t="0" r="r" b="b"/>
              <a:pathLst>
                <a:path w="28" h="29">
                  <a:moveTo>
                    <a:pt x="0" y="29"/>
                  </a:moveTo>
                  <a:cubicBezTo>
                    <a:pt x="0" y="13"/>
                    <a:pt x="13" y="0"/>
                    <a:pt x="28" y="0"/>
                  </a:cubicBezTo>
                </a:path>
              </a:pathLst>
            </a:cu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97">
              <a:extLst>
                <a:ext uri="{FF2B5EF4-FFF2-40B4-BE49-F238E27FC236}">
                  <a16:creationId xmlns:a16="http://schemas.microsoft.com/office/drawing/2014/main" id="{E71FDA2C-CF1C-40DF-A79C-8259BA8BC62A}"/>
                </a:ext>
              </a:extLst>
            </p:cNvPr>
            <p:cNvSpPr>
              <a:spLocks/>
            </p:cNvSpPr>
            <p:nvPr/>
          </p:nvSpPr>
          <p:spPr bwMode="auto">
            <a:xfrm>
              <a:off x="1334" y="3180"/>
              <a:ext cx="71" cy="74"/>
            </a:xfrm>
            <a:custGeom>
              <a:avLst/>
              <a:gdLst>
                <a:gd name="T0" fmla="*/ 0 w 28"/>
                <a:gd name="T1" fmla="*/ 29 h 29"/>
                <a:gd name="T2" fmla="*/ 28 w 28"/>
                <a:gd name="T3" fmla="*/ 0 h 29"/>
              </a:gdLst>
              <a:ahLst/>
              <a:cxnLst>
                <a:cxn ang="0">
                  <a:pos x="T0" y="T1"/>
                </a:cxn>
                <a:cxn ang="0">
                  <a:pos x="T2" y="T3"/>
                </a:cxn>
              </a:cxnLst>
              <a:rect l="0" t="0" r="r" b="b"/>
              <a:pathLst>
                <a:path w="28" h="29">
                  <a:moveTo>
                    <a:pt x="0" y="29"/>
                  </a:moveTo>
                  <a:cubicBezTo>
                    <a:pt x="0" y="13"/>
                    <a:pt x="12" y="0"/>
                    <a:pt x="28" y="0"/>
                  </a:cubicBezTo>
                </a:path>
              </a:pathLst>
            </a:cu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1" name="Group 30">
            <a:extLst>
              <a:ext uri="{FF2B5EF4-FFF2-40B4-BE49-F238E27FC236}">
                <a16:creationId xmlns:a16="http://schemas.microsoft.com/office/drawing/2014/main" id="{CE8C7AF9-CE2A-4F33-AE83-8D0A709F19DC}"/>
              </a:ext>
            </a:extLst>
          </p:cNvPr>
          <p:cNvGrpSpPr/>
          <p:nvPr/>
        </p:nvGrpSpPr>
        <p:grpSpPr>
          <a:xfrm>
            <a:off x="549495" y="1206529"/>
            <a:ext cx="398975" cy="398231"/>
            <a:chOff x="7769225" y="1724025"/>
            <a:chExt cx="709613" cy="711201"/>
          </a:xfrm>
        </p:grpSpPr>
        <p:sp>
          <p:nvSpPr>
            <p:cNvPr id="32" name="Freeform 6">
              <a:extLst>
                <a:ext uri="{FF2B5EF4-FFF2-40B4-BE49-F238E27FC236}">
                  <a16:creationId xmlns:a16="http://schemas.microsoft.com/office/drawing/2014/main" id="{94DB7C85-05CF-4805-A63C-0517B9B12E12}"/>
                </a:ext>
              </a:extLst>
            </p:cNvPr>
            <p:cNvSpPr>
              <a:spLocks/>
            </p:cNvSpPr>
            <p:nvPr/>
          </p:nvSpPr>
          <p:spPr bwMode="auto">
            <a:xfrm>
              <a:off x="7769225" y="1724025"/>
              <a:ext cx="709613" cy="711200"/>
            </a:xfrm>
            <a:custGeom>
              <a:avLst/>
              <a:gdLst>
                <a:gd name="T0" fmla="*/ 67 w 197"/>
                <a:gd name="T1" fmla="*/ 148 h 197"/>
                <a:gd name="T2" fmla="*/ 148 w 197"/>
                <a:gd name="T3" fmla="*/ 67 h 197"/>
                <a:gd name="T4" fmla="*/ 185 w 197"/>
                <a:gd name="T5" fmla="*/ 60 h 197"/>
                <a:gd name="T6" fmla="*/ 192 w 197"/>
                <a:gd name="T7" fmla="*/ 23 h 197"/>
                <a:gd name="T8" fmla="*/ 176 w 197"/>
                <a:gd name="T9" fmla="*/ 42 h 197"/>
                <a:gd name="T10" fmla="*/ 156 w 197"/>
                <a:gd name="T11" fmla="*/ 42 h 197"/>
                <a:gd name="T12" fmla="*/ 156 w 197"/>
                <a:gd name="T13" fmla="*/ 21 h 197"/>
                <a:gd name="T14" fmla="*/ 174 w 197"/>
                <a:gd name="T15" fmla="*/ 5 h 197"/>
                <a:gd name="T16" fmla="*/ 137 w 197"/>
                <a:gd name="T17" fmla="*/ 12 h 197"/>
                <a:gd name="T18" fmla="*/ 130 w 197"/>
                <a:gd name="T19" fmla="*/ 49 h 197"/>
                <a:gd name="T20" fmla="*/ 49 w 197"/>
                <a:gd name="T21" fmla="*/ 130 h 197"/>
                <a:gd name="T22" fmla="*/ 12 w 197"/>
                <a:gd name="T23" fmla="*/ 137 h 197"/>
                <a:gd name="T24" fmla="*/ 5 w 197"/>
                <a:gd name="T25" fmla="*/ 174 h 197"/>
                <a:gd name="T26" fmla="*/ 21 w 197"/>
                <a:gd name="T27" fmla="*/ 156 h 197"/>
                <a:gd name="T28" fmla="*/ 42 w 197"/>
                <a:gd name="T29" fmla="*/ 156 h 197"/>
                <a:gd name="T30" fmla="*/ 42 w 197"/>
                <a:gd name="T31" fmla="*/ 176 h 197"/>
                <a:gd name="T32" fmla="*/ 23 w 197"/>
                <a:gd name="T33" fmla="*/ 192 h 197"/>
                <a:gd name="T34" fmla="*/ 60 w 197"/>
                <a:gd name="T35" fmla="*/ 184 h 197"/>
                <a:gd name="T36" fmla="*/ 67 w 197"/>
                <a:gd name="T37" fmla="*/ 14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7" y="148"/>
                  </a:moveTo>
                  <a:cubicBezTo>
                    <a:pt x="148" y="67"/>
                    <a:pt x="148" y="67"/>
                    <a:pt x="148" y="67"/>
                  </a:cubicBezTo>
                  <a:cubicBezTo>
                    <a:pt x="160" y="72"/>
                    <a:pt x="175" y="70"/>
                    <a:pt x="185" y="60"/>
                  </a:cubicBezTo>
                  <a:cubicBezTo>
                    <a:pt x="194" y="50"/>
                    <a:pt x="197" y="36"/>
                    <a:pt x="192" y="23"/>
                  </a:cubicBezTo>
                  <a:cubicBezTo>
                    <a:pt x="176" y="42"/>
                    <a:pt x="176" y="42"/>
                    <a:pt x="176" y="42"/>
                  </a:cubicBezTo>
                  <a:cubicBezTo>
                    <a:pt x="156" y="42"/>
                    <a:pt x="156" y="42"/>
                    <a:pt x="156" y="42"/>
                  </a:cubicBezTo>
                  <a:cubicBezTo>
                    <a:pt x="156" y="21"/>
                    <a:pt x="156" y="21"/>
                    <a:pt x="156" y="21"/>
                  </a:cubicBezTo>
                  <a:cubicBezTo>
                    <a:pt x="174" y="5"/>
                    <a:pt x="174" y="5"/>
                    <a:pt x="174" y="5"/>
                  </a:cubicBezTo>
                  <a:cubicBezTo>
                    <a:pt x="162" y="0"/>
                    <a:pt x="147" y="2"/>
                    <a:pt x="137" y="12"/>
                  </a:cubicBezTo>
                  <a:cubicBezTo>
                    <a:pt x="127" y="22"/>
                    <a:pt x="125" y="37"/>
                    <a:pt x="130" y="49"/>
                  </a:cubicBezTo>
                  <a:cubicBezTo>
                    <a:pt x="49" y="130"/>
                    <a:pt x="49" y="130"/>
                    <a:pt x="49" y="130"/>
                  </a:cubicBezTo>
                  <a:cubicBezTo>
                    <a:pt x="37" y="125"/>
                    <a:pt x="22" y="127"/>
                    <a:pt x="12" y="137"/>
                  </a:cubicBezTo>
                  <a:cubicBezTo>
                    <a:pt x="2" y="147"/>
                    <a:pt x="0" y="162"/>
                    <a:pt x="5" y="174"/>
                  </a:cubicBezTo>
                  <a:cubicBezTo>
                    <a:pt x="21" y="156"/>
                    <a:pt x="21" y="156"/>
                    <a:pt x="21" y="156"/>
                  </a:cubicBezTo>
                  <a:cubicBezTo>
                    <a:pt x="42" y="156"/>
                    <a:pt x="42" y="156"/>
                    <a:pt x="42" y="156"/>
                  </a:cubicBezTo>
                  <a:cubicBezTo>
                    <a:pt x="42" y="176"/>
                    <a:pt x="42" y="176"/>
                    <a:pt x="42" y="176"/>
                  </a:cubicBezTo>
                  <a:cubicBezTo>
                    <a:pt x="23" y="192"/>
                    <a:pt x="23" y="192"/>
                    <a:pt x="23" y="192"/>
                  </a:cubicBezTo>
                  <a:cubicBezTo>
                    <a:pt x="36" y="197"/>
                    <a:pt x="50" y="194"/>
                    <a:pt x="60" y="184"/>
                  </a:cubicBezTo>
                  <a:cubicBezTo>
                    <a:pt x="70" y="175"/>
                    <a:pt x="72" y="160"/>
                    <a:pt x="67" y="148"/>
                  </a:cubicBezTo>
                  <a:close/>
                </a:path>
              </a:pathLst>
            </a:custGeom>
            <a:noFill/>
            <a:ln w="381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7">
              <a:extLst>
                <a:ext uri="{FF2B5EF4-FFF2-40B4-BE49-F238E27FC236}">
                  <a16:creationId xmlns:a16="http://schemas.microsoft.com/office/drawing/2014/main" id="{1D69AF2C-F918-4C96-B300-AD0FED9B0CDC}"/>
                </a:ext>
              </a:extLst>
            </p:cNvPr>
            <p:cNvSpPr>
              <a:spLocks/>
            </p:cNvSpPr>
            <p:nvPr/>
          </p:nvSpPr>
          <p:spPr bwMode="auto">
            <a:xfrm>
              <a:off x="7769225" y="1724025"/>
              <a:ext cx="354013" cy="354013"/>
            </a:xfrm>
            <a:custGeom>
              <a:avLst/>
              <a:gdLst>
                <a:gd name="T0" fmla="*/ 98 w 98"/>
                <a:gd name="T1" fmla="*/ 80 h 98"/>
                <a:gd name="T2" fmla="*/ 67 w 98"/>
                <a:gd name="T3" fmla="*/ 49 h 98"/>
                <a:gd name="T4" fmla="*/ 60 w 98"/>
                <a:gd name="T5" fmla="*/ 12 h 98"/>
                <a:gd name="T6" fmla="*/ 23 w 98"/>
                <a:gd name="T7" fmla="*/ 5 h 98"/>
                <a:gd name="T8" fmla="*/ 42 w 98"/>
                <a:gd name="T9" fmla="*/ 21 h 98"/>
                <a:gd name="T10" fmla="*/ 42 w 98"/>
                <a:gd name="T11" fmla="*/ 42 h 98"/>
                <a:gd name="T12" fmla="*/ 21 w 98"/>
                <a:gd name="T13" fmla="*/ 42 h 98"/>
                <a:gd name="T14" fmla="*/ 5 w 98"/>
                <a:gd name="T15" fmla="*/ 23 h 98"/>
                <a:gd name="T16" fmla="*/ 12 w 98"/>
                <a:gd name="T17" fmla="*/ 60 h 98"/>
                <a:gd name="T18" fmla="*/ 49 w 98"/>
                <a:gd name="T19" fmla="*/ 67 h 98"/>
                <a:gd name="T20" fmla="*/ 80 w 98"/>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98" y="80"/>
                  </a:moveTo>
                  <a:cubicBezTo>
                    <a:pt x="67" y="49"/>
                    <a:pt x="67" y="49"/>
                    <a:pt x="67" y="49"/>
                  </a:cubicBezTo>
                  <a:cubicBezTo>
                    <a:pt x="72" y="37"/>
                    <a:pt x="70" y="22"/>
                    <a:pt x="60" y="12"/>
                  </a:cubicBezTo>
                  <a:cubicBezTo>
                    <a:pt x="50" y="2"/>
                    <a:pt x="36" y="0"/>
                    <a:pt x="23" y="5"/>
                  </a:cubicBezTo>
                  <a:cubicBezTo>
                    <a:pt x="42" y="21"/>
                    <a:pt x="42" y="21"/>
                    <a:pt x="42" y="21"/>
                  </a:cubicBezTo>
                  <a:cubicBezTo>
                    <a:pt x="42" y="42"/>
                    <a:pt x="42" y="42"/>
                    <a:pt x="42" y="42"/>
                  </a:cubicBezTo>
                  <a:cubicBezTo>
                    <a:pt x="21" y="42"/>
                    <a:pt x="21" y="42"/>
                    <a:pt x="21" y="42"/>
                  </a:cubicBezTo>
                  <a:cubicBezTo>
                    <a:pt x="5" y="23"/>
                    <a:pt x="5" y="23"/>
                    <a:pt x="5" y="23"/>
                  </a:cubicBezTo>
                  <a:cubicBezTo>
                    <a:pt x="0" y="36"/>
                    <a:pt x="2" y="50"/>
                    <a:pt x="12" y="60"/>
                  </a:cubicBezTo>
                  <a:cubicBezTo>
                    <a:pt x="22" y="70"/>
                    <a:pt x="37" y="72"/>
                    <a:pt x="49" y="67"/>
                  </a:cubicBezTo>
                  <a:cubicBezTo>
                    <a:pt x="80" y="98"/>
                    <a:pt x="80" y="98"/>
                    <a:pt x="80" y="98"/>
                  </a:cubicBezTo>
                </a:path>
              </a:pathLst>
            </a:custGeom>
            <a:noFill/>
            <a:ln w="381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8">
              <a:extLst>
                <a:ext uri="{FF2B5EF4-FFF2-40B4-BE49-F238E27FC236}">
                  <a16:creationId xmlns:a16="http://schemas.microsoft.com/office/drawing/2014/main" id="{F37ED984-0562-4070-95C9-1DFD8604CCE4}"/>
                </a:ext>
              </a:extLst>
            </p:cNvPr>
            <p:cNvSpPr>
              <a:spLocks/>
            </p:cNvSpPr>
            <p:nvPr/>
          </p:nvSpPr>
          <p:spPr bwMode="auto">
            <a:xfrm>
              <a:off x="8123238" y="2078038"/>
              <a:ext cx="355600" cy="357188"/>
            </a:xfrm>
            <a:custGeom>
              <a:avLst/>
              <a:gdLst>
                <a:gd name="T0" fmla="*/ 0 w 99"/>
                <a:gd name="T1" fmla="*/ 18 h 99"/>
                <a:gd name="T2" fmla="*/ 32 w 99"/>
                <a:gd name="T3" fmla="*/ 50 h 99"/>
                <a:gd name="T4" fmla="*/ 39 w 99"/>
                <a:gd name="T5" fmla="*/ 86 h 99"/>
                <a:gd name="T6" fmla="*/ 76 w 99"/>
                <a:gd name="T7" fmla="*/ 94 h 99"/>
                <a:gd name="T8" fmla="*/ 58 w 99"/>
                <a:gd name="T9" fmla="*/ 78 h 99"/>
                <a:gd name="T10" fmla="*/ 58 w 99"/>
                <a:gd name="T11" fmla="*/ 58 h 99"/>
                <a:gd name="T12" fmla="*/ 78 w 99"/>
                <a:gd name="T13" fmla="*/ 58 h 99"/>
                <a:gd name="T14" fmla="*/ 94 w 99"/>
                <a:gd name="T15" fmla="*/ 76 h 99"/>
                <a:gd name="T16" fmla="*/ 87 w 99"/>
                <a:gd name="T17" fmla="*/ 39 h 99"/>
                <a:gd name="T18" fmla="*/ 50 w 99"/>
                <a:gd name="T19" fmla="*/ 32 h 99"/>
                <a:gd name="T20" fmla="*/ 18 w 99"/>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9">
                  <a:moveTo>
                    <a:pt x="0" y="18"/>
                  </a:moveTo>
                  <a:cubicBezTo>
                    <a:pt x="32" y="50"/>
                    <a:pt x="32" y="50"/>
                    <a:pt x="32" y="50"/>
                  </a:cubicBezTo>
                  <a:cubicBezTo>
                    <a:pt x="27" y="62"/>
                    <a:pt x="29" y="77"/>
                    <a:pt x="39" y="86"/>
                  </a:cubicBezTo>
                  <a:cubicBezTo>
                    <a:pt x="49" y="96"/>
                    <a:pt x="64" y="99"/>
                    <a:pt x="76" y="94"/>
                  </a:cubicBezTo>
                  <a:cubicBezTo>
                    <a:pt x="58" y="78"/>
                    <a:pt x="58" y="78"/>
                    <a:pt x="58" y="78"/>
                  </a:cubicBezTo>
                  <a:cubicBezTo>
                    <a:pt x="58" y="58"/>
                    <a:pt x="58" y="58"/>
                    <a:pt x="58" y="58"/>
                  </a:cubicBezTo>
                  <a:cubicBezTo>
                    <a:pt x="78" y="58"/>
                    <a:pt x="78" y="58"/>
                    <a:pt x="78" y="58"/>
                  </a:cubicBezTo>
                  <a:cubicBezTo>
                    <a:pt x="94" y="76"/>
                    <a:pt x="94" y="76"/>
                    <a:pt x="94" y="76"/>
                  </a:cubicBezTo>
                  <a:cubicBezTo>
                    <a:pt x="99" y="64"/>
                    <a:pt x="96" y="49"/>
                    <a:pt x="87" y="39"/>
                  </a:cubicBezTo>
                  <a:cubicBezTo>
                    <a:pt x="77" y="29"/>
                    <a:pt x="62" y="27"/>
                    <a:pt x="50" y="32"/>
                  </a:cubicBezTo>
                  <a:cubicBezTo>
                    <a:pt x="18" y="0"/>
                    <a:pt x="18" y="0"/>
                    <a:pt x="18" y="0"/>
                  </a:cubicBezTo>
                </a:path>
              </a:pathLst>
            </a:custGeom>
            <a:noFill/>
            <a:ln w="381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5" name="Group 11">
            <a:extLst>
              <a:ext uri="{FF2B5EF4-FFF2-40B4-BE49-F238E27FC236}">
                <a16:creationId xmlns:a16="http://schemas.microsoft.com/office/drawing/2014/main" id="{B13A245C-E389-4001-9721-DBFE7C049C6A}"/>
              </a:ext>
            </a:extLst>
          </p:cNvPr>
          <p:cNvGrpSpPr>
            <a:grpSpLocks noChangeAspect="1"/>
          </p:cNvGrpSpPr>
          <p:nvPr/>
        </p:nvGrpSpPr>
        <p:grpSpPr bwMode="auto">
          <a:xfrm>
            <a:off x="457200" y="2343150"/>
            <a:ext cx="572104" cy="481138"/>
            <a:chOff x="1040" y="2154"/>
            <a:chExt cx="522" cy="439"/>
          </a:xfrm>
        </p:grpSpPr>
        <p:sp>
          <p:nvSpPr>
            <p:cNvPr id="36" name="AutoShape 10">
              <a:extLst>
                <a:ext uri="{FF2B5EF4-FFF2-40B4-BE49-F238E27FC236}">
                  <a16:creationId xmlns:a16="http://schemas.microsoft.com/office/drawing/2014/main" id="{D5C97704-A1D4-483D-8C81-0B20BD1C1B5A}"/>
                </a:ext>
              </a:extLst>
            </p:cNvPr>
            <p:cNvSpPr>
              <a:spLocks noChangeAspect="1" noChangeArrowheads="1" noTextEdit="1"/>
            </p:cNvSpPr>
            <p:nvPr/>
          </p:nvSpPr>
          <p:spPr bwMode="auto">
            <a:xfrm>
              <a:off x="1040" y="2154"/>
              <a:ext cx="52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 name="Freeform 12">
              <a:extLst>
                <a:ext uri="{FF2B5EF4-FFF2-40B4-BE49-F238E27FC236}">
                  <a16:creationId xmlns:a16="http://schemas.microsoft.com/office/drawing/2014/main" id="{E750A324-2E38-4403-8AAB-15B048E47D87}"/>
                </a:ext>
              </a:extLst>
            </p:cNvPr>
            <p:cNvSpPr>
              <a:spLocks noEditPoints="1"/>
            </p:cNvSpPr>
            <p:nvPr/>
          </p:nvSpPr>
          <p:spPr bwMode="auto">
            <a:xfrm>
              <a:off x="1088" y="2327"/>
              <a:ext cx="474" cy="272"/>
            </a:xfrm>
            <a:custGeom>
              <a:avLst/>
              <a:gdLst>
                <a:gd name="T0" fmla="*/ 214 w 225"/>
                <a:gd name="T1" fmla="*/ 10 h 129"/>
                <a:gd name="T2" fmla="*/ 120 w 225"/>
                <a:gd name="T3" fmla="*/ 10 h 129"/>
                <a:gd name="T4" fmla="*/ 120 w 225"/>
                <a:gd name="T5" fmla="*/ 19 h 129"/>
                <a:gd name="T6" fmla="*/ 104 w 225"/>
                <a:gd name="T7" fmla="*/ 32 h 129"/>
                <a:gd name="T8" fmla="*/ 89 w 225"/>
                <a:gd name="T9" fmla="*/ 15 h 129"/>
                <a:gd name="T10" fmla="*/ 89 w 225"/>
                <a:gd name="T11" fmla="*/ 11 h 129"/>
                <a:gd name="T12" fmla="*/ 68 w 225"/>
                <a:gd name="T13" fmla="*/ 11 h 129"/>
                <a:gd name="T14" fmla="*/ 21 w 225"/>
                <a:gd name="T15" fmla="*/ 74 h 129"/>
                <a:gd name="T16" fmla="*/ 58 w 225"/>
                <a:gd name="T17" fmla="*/ 113 h 129"/>
                <a:gd name="T18" fmla="*/ 110 w 225"/>
                <a:gd name="T19" fmla="*/ 99 h 129"/>
                <a:gd name="T20" fmla="*/ 125 w 225"/>
                <a:gd name="T21" fmla="*/ 64 h 129"/>
                <a:gd name="T22" fmla="*/ 161 w 225"/>
                <a:gd name="T23" fmla="*/ 32 h 129"/>
                <a:gd name="T24" fmla="*/ 212 w 225"/>
                <a:gd name="T25" fmla="*/ 32 h 129"/>
                <a:gd name="T26" fmla="*/ 214 w 225"/>
                <a:gd name="T27" fmla="*/ 32 h 129"/>
                <a:gd name="T28" fmla="*/ 214 w 225"/>
                <a:gd name="T29" fmla="*/ 10 h 129"/>
                <a:gd name="T30" fmla="*/ 225 w 225"/>
                <a:gd name="T31" fmla="*/ 39 h 129"/>
                <a:gd name="T32" fmla="*/ 218 w 225"/>
                <a:gd name="T33" fmla="*/ 42 h 129"/>
                <a:gd name="T34" fmla="*/ 160 w 225"/>
                <a:gd name="T35" fmla="*/ 42 h 129"/>
                <a:gd name="T36" fmla="*/ 135 w 225"/>
                <a:gd name="T37" fmla="*/ 66 h 129"/>
                <a:gd name="T38" fmla="*/ 83 w 225"/>
                <a:gd name="T39" fmla="*/ 125 h 129"/>
                <a:gd name="T40" fmla="*/ 21 w 225"/>
                <a:gd name="T41" fmla="*/ 99 h 129"/>
                <a:gd name="T42" fmla="*/ 38 w 225"/>
                <a:gd name="T43" fmla="*/ 11 h 129"/>
                <a:gd name="T44" fmla="*/ 74 w 225"/>
                <a:gd name="T45" fmla="*/ 0 h 129"/>
                <a:gd name="T46" fmla="*/ 94 w 225"/>
                <a:gd name="T47" fmla="*/ 0 h 129"/>
                <a:gd name="T48" fmla="*/ 100 w 225"/>
                <a:gd name="T49" fmla="*/ 6 h 129"/>
                <a:gd name="T50" fmla="*/ 100 w 225"/>
                <a:gd name="T51" fmla="*/ 17 h 129"/>
                <a:gd name="T52" fmla="*/ 105 w 225"/>
                <a:gd name="T53" fmla="*/ 21 h 129"/>
                <a:gd name="T54" fmla="*/ 110 w 225"/>
                <a:gd name="T55" fmla="*/ 17 h 129"/>
                <a:gd name="T56" fmla="*/ 110 w 225"/>
                <a:gd name="T57" fmla="*/ 6 h 129"/>
                <a:gd name="T58" fmla="*/ 116 w 225"/>
                <a:gd name="T59" fmla="*/ 0 h 129"/>
                <a:gd name="T60" fmla="*/ 219 w 225"/>
                <a:gd name="T61" fmla="*/ 0 h 129"/>
                <a:gd name="T62" fmla="*/ 225 w 225"/>
                <a:gd name="T63" fmla="*/ 3 h 129"/>
                <a:gd name="T64" fmla="*/ 225 w 225"/>
                <a:gd name="T65" fmla="*/ 3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29">
                  <a:moveTo>
                    <a:pt x="214" y="10"/>
                  </a:moveTo>
                  <a:cubicBezTo>
                    <a:pt x="120" y="10"/>
                    <a:pt x="120" y="10"/>
                    <a:pt x="120" y="10"/>
                  </a:cubicBezTo>
                  <a:cubicBezTo>
                    <a:pt x="120" y="13"/>
                    <a:pt x="120" y="16"/>
                    <a:pt x="120" y="19"/>
                  </a:cubicBezTo>
                  <a:cubicBezTo>
                    <a:pt x="118" y="27"/>
                    <a:pt x="110" y="32"/>
                    <a:pt x="104" y="32"/>
                  </a:cubicBezTo>
                  <a:cubicBezTo>
                    <a:pt x="96" y="31"/>
                    <a:pt x="89" y="23"/>
                    <a:pt x="89" y="15"/>
                  </a:cubicBezTo>
                  <a:cubicBezTo>
                    <a:pt x="89" y="14"/>
                    <a:pt x="89" y="12"/>
                    <a:pt x="89" y="11"/>
                  </a:cubicBezTo>
                  <a:cubicBezTo>
                    <a:pt x="82" y="11"/>
                    <a:pt x="75" y="10"/>
                    <a:pt x="68" y="11"/>
                  </a:cubicBezTo>
                  <a:cubicBezTo>
                    <a:pt x="36" y="13"/>
                    <a:pt x="14" y="42"/>
                    <a:pt x="21" y="74"/>
                  </a:cubicBezTo>
                  <a:cubicBezTo>
                    <a:pt x="25" y="94"/>
                    <a:pt x="38" y="108"/>
                    <a:pt x="58" y="113"/>
                  </a:cubicBezTo>
                  <a:cubicBezTo>
                    <a:pt x="78" y="119"/>
                    <a:pt x="95" y="114"/>
                    <a:pt x="110" y="99"/>
                  </a:cubicBezTo>
                  <a:cubicBezTo>
                    <a:pt x="119" y="89"/>
                    <a:pt x="123" y="77"/>
                    <a:pt x="125" y="64"/>
                  </a:cubicBezTo>
                  <a:cubicBezTo>
                    <a:pt x="126" y="48"/>
                    <a:pt x="141" y="31"/>
                    <a:pt x="161" y="32"/>
                  </a:cubicBezTo>
                  <a:cubicBezTo>
                    <a:pt x="178" y="32"/>
                    <a:pt x="195" y="32"/>
                    <a:pt x="212" y="32"/>
                  </a:cubicBezTo>
                  <a:cubicBezTo>
                    <a:pt x="214" y="32"/>
                    <a:pt x="214" y="32"/>
                    <a:pt x="214" y="32"/>
                  </a:cubicBezTo>
                  <a:lnTo>
                    <a:pt x="214" y="10"/>
                  </a:lnTo>
                  <a:close/>
                  <a:moveTo>
                    <a:pt x="225" y="39"/>
                  </a:moveTo>
                  <a:cubicBezTo>
                    <a:pt x="223" y="42"/>
                    <a:pt x="221" y="42"/>
                    <a:pt x="218" y="42"/>
                  </a:cubicBezTo>
                  <a:cubicBezTo>
                    <a:pt x="199" y="42"/>
                    <a:pt x="180" y="42"/>
                    <a:pt x="160" y="42"/>
                  </a:cubicBezTo>
                  <a:cubicBezTo>
                    <a:pt x="146" y="42"/>
                    <a:pt x="136" y="51"/>
                    <a:pt x="135" y="66"/>
                  </a:cubicBezTo>
                  <a:cubicBezTo>
                    <a:pt x="132" y="95"/>
                    <a:pt x="111" y="119"/>
                    <a:pt x="83" y="125"/>
                  </a:cubicBezTo>
                  <a:cubicBezTo>
                    <a:pt x="57" y="129"/>
                    <a:pt x="36" y="120"/>
                    <a:pt x="21" y="99"/>
                  </a:cubicBezTo>
                  <a:cubicBezTo>
                    <a:pt x="0" y="71"/>
                    <a:pt x="7" y="31"/>
                    <a:pt x="38" y="11"/>
                  </a:cubicBezTo>
                  <a:cubicBezTo>
                    <a:pt x="49" y="3"/>
                    <a:pt x="61" y="0"/>
                    <a:pt x="74" y="0"/>
                  </a:cubicBezTo>
                  <a:cubicBezTo>
                    <a:pt x="81" y="0"/>
                    <a:pt x="87" y="0"/>
                    <a:pt x="94" y="0"/>
                  </a:cubicBezTo>
                  <a:cubicBezTo>
                    <a:pt x="98" y="0"/>
                    <a:pt x="100" y="2"/>
                    <a:pt x="100" y="6"/>
                  </a:cubicBezTo>
                  <a:cubicBezTo>
                    <a:pt x="100" y="10"/>
                    <a:pt x="100" y="13"/>
                    <a:pt x="100" y="17"/>
                  </a:cubicBezTo>
                  <a:cubicBezTo>
                    <a:pt x="100" y="20"/>
                    <a:pt x="101" y="21"/>
                    <a:pt x="105" y="21"/>
                  </a:cubicBezTo>
                  <a:cubicBezTo>
                    <a:pt x="108" y="21"/>
                    <a:pt x="109" y="20"/>
                    <a:pt x="110" y="17"/>
                  </a:cubicBezTo>
                  <a:cubicBezTo>
                    <a:pt x="110" y="13"/>
                    <a:pt x="110" y="9"/>
                    <a:pt x="110" y="6"/>
                  </a:cubicBezTo>
                  <a:cubicBezTo>
                    <a:pt x="110" y="2"/>
                    <a:pt x="112" y="0"/>
                    <a:pt x="116" y="0"/>
                  </a:cubicBezTo>
                  <a:cubicBezTo>
                    <a:pt x="150" y="0"/>
                    <a:pt x="184" y="0"/>
                    <a:pt x="219" y="0"/>
                  </a:cubicBezTo>
                  <a:cubicBezTo>
                    <a:pt x="222" y="0"/>
                    <a:pt x="223" y="1"/>
                    <a:pt x="225" y="3"/>
                  </a:cubicBezTo>
                  <a:lnTo>
                    <a:pt x="225" y="39"/>
                  </a:lnTo>
                  <a:close/>
                </a:path>
              </a:pathLst>
            </a:custGeom>
            <a:solidFill>
              <a:srgbClr val="1FC0DA"/>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 name="Freeform 13">
              <a:extLst>
                <a:ext uri="{FF2B5EF4-FFF2-40B4-BE49-F238E27FC236}">
                  <a16:creationId xmlns:a16="http://schemas.microsoft.com/office/drawing/2014/main" id="{F2715FAF-7408-42A7-8CF0-A012E358BCFB}"/>
                </a:ext>
              </a:extLst>
            </p:cNvPr>
            <p:cNvSpPr>
              <a:spLocks/>
            </p:cNvSpPr>
            <p:nvPr/>
          </p:nvSpPr>
          <p:spPr bwMode="auto">
            <a:xfrm>
              <a:off x="1040" y="2416"/>
              <a:ext cx="55" cy="86"/>
            </a:xfrm>
            <a:custGeom>
              <a:avLst/>
              <a:gdLst>
                <a:gd name="T0" fmla="*/ 0 w 26"/>
                <a:gd name="T1" fmla="*/ 21 h 41"/>
                <a:gd name="T2" fmla="*/ 18 w 26"/>
                <a:gd name="T3" fmla="*/ 1 h 41"/>
                <a:gd name="T4" fmla="*/ 25 w 26"/>
                <a:gd name="T5" fmla="*/ 4 h 41"/>
                <a:gd name="T6" fmla="*/ 20 w 26"/>
                <a:gd name="T7" fmla="*/ 11 h 41"/>
                <a:gd name="T8" fmla="*/ 10 w 26"/>
                <a:gd name="T9" fmla="*/ 19 h 41"/>
                <a:gd name="T10" fmla="*/ 20 w 26"/>
                <a:gd name="T11" fmla="*/ 31 h 41"/>
                <a:gd name="T12" fmla="*/ 25 w 26"/>
                <a:gd name="T13" fmla="*/ 36 h 41"/>
                <a:gd name="T14" fmla="*/ 20 w 26"/>
                <a:gd name="T15" fmla="*/ 41 h 41"/>
                <a:gd name="T16" fmla="*/ 16 w 26"/>
                <a:gd name="T17" fmla="*/ 41 h 41"/>
                <a:gd name="T18" fmla="*/ 0 w 26"/>
                <a:gd name="T1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1">
                  <a:moveTo>
                    <a:pt x="0" y="21"/>
                  </a:moveTo>
                  <a:cubicBezTo>
                    <a:pt x="0" y="11"/>
                    <a:pt x="8" y="1"/>
                    <a:pt x="18" y="1"/>
                  </a:cubicBezTo>
                  <a:cubicBezTo>
                    <a:pt x="21" y="0"/>
                    <a:pt x="24" y="1"/>
                    <a:pt x="25" y="4"/>
                  </a:cubicBezTo>
                  <a:cubicBezTo>
                    <a:pt x="26" y="7"/>
                    <a:pt x="24" y="11"/>
                    <a:pt x="20" y="11"/>
                  </a:cubicBezTo>
                  <a:cubicBezTo>
                    <a:pt x="14" y="11"/>
                    <a:pt x="11" y="14"/>
                    <a:pt x="10" y="19"/>
                  </a:cubicBezTo>
                  <a:cubicBezTo>
                    <a:pt x="9" y="25"/>
                    <a:pt x="12" y="31"/>
                    <a:pt x="20" y="31"/>
                  </a:cubicBezTo>
                  <a:cubicBezTo>
                    <a:pt x="23" y="31"/>
                    <a:pt x="25" y="33"/>
                    <a:pt x="25" y="36"/>
                  </a:cubicBezTo>
                  <a:cubicBezTo>
                    <a:pt x="25" y="39"/>
                    <a:pt x="23" y="41"/>
                    <a:pt x="20" y="41"/>
                  </a:cubicBezTo>
                  <a:cubicBezTo>
                    <a:pt x="18" y="41"/>
                    <a:pt x="17" y="41"/>
                    <a:pt x="16" y="41"/>
                  </a:cubicBezTo>
                  <a:cubicBezTo>
                    <a:pt x="7" y="39"/>
                    <a:pt x="0" y="30"/>
                    <a:pt x="0" y="21"/>
                  </a:cubicBezTo>
                </a:path>
              </a:pathLst>
            </a:custGeom>
            <a:solidFill>
              <a:srgbClr val="1FC0DA"/>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 name="Freeform 14">
              <a:extLst>
                <a:ext uri="{FF2B5EF4-FFF2-40B4-BE49-F238E27FC236}">
                  <a16:creationId xmlns:a16="http://schemas.microsoft.com/office/drawing/2014/main" id="{70B3D00C-A94F-4D6E-B5EB-CEDBDF1121B1}"/>
                </a:ext>
              </a:extLst>
            </p:cNvPr>
            <p:cNvSpPr>
              <a:spLocks/>
            </p:cNvSpPr>
            <p:nvPr/>
          </p:nvSpPr>
          <p:spPr bwMode="auto">
            <a:xfrm>
              <a:off x="1347" y="2173"/>
              <a:ext cx="70" cy="99"/>
            </a:xfrm>
            <a:custGeom>
              <a:avLst/>
              <a:gdLst>
                <a:gd name="T0" fmla="*/ 6 w 33"/>
                <a:gd name="T1" fmla="*/ 47 h 47"/>
                <a:gd name="T2" fmla="*/ 1 w 33"/>
                <a:gd name="T3" fmla="*/ 40 h 47"/>
                <a:gd name="T4" fmla="*/ 2 w 33"/>
                <a:gd name="T5" fmla="*/ 39 h 47"/>
                <a:gd name="T6" fmla="*/ 22 w 33"/>
                <a:gd name="T7" fmla="*/ 4 h 47"/>
                <a:gd name="T8" fmla="*/ 25 w 33"/>
                <a:gd name="T9" fmla="*/ 1 h 47"/>
                <a:gd name="T10" fmla="*/ 31 w 33"/>
                <a:gd name="T11" fmla="*/ 2 h 47"/>
                <a:gd name="T12" fmla="*/ 32 w 33"/>
                <a:gd name="T13" fmla="*/ 8 h 47"/>
                <a:gd name="T14" fmla="*/ 25 w 33"/>
                <a:gd name="T15" fmla="*/ 20 h 47"/>
                <a:gd name="T16" fmla="*/ 11 w 33"/>
                <a:gd name="T17" fmla="*/ 44 h 47"/>
                <a:gd name="T18" fmla="*/ 6 w 33"/>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7">
                  <a:moveTo>
                    <a:pt x="6" y="47"/>
                  </a:moveTo>
                  <a:cubicBezTo>
                    <a:pt x="2" y="47"/>
                    <a:pt x="0" y="44"/>
                    <a:pt x="1" y="40"/>
                  </a:cubicBezTo>
                  <a:cubicBezTo>
                    <a:pt x="1" y="40"/>
                    <a:pt x="2" y="39"/>
                    <a:pt x="2" y="39"/>
                  </a:cubicBezTo>
                  <a:cubicBezTo>
                    <a:pt x="9" y="27"/>
                    <a:pt x="15" y="16"/>
                    <a:pt x="22" y="4"/>
                  </a:cubicBezTo>
                  <a:cubicBezTo>
                    <a:pt x="23" y="3"/>
                    <a:pt x="24" y="2"/>
                    <a:pt x="25" y="1"/>
                  </a:cubicBezTo>
                  <a:cubicBezTo>
                    <a:pt x="27" y="0"/>
                    <a:pt x="29" y="0"/>
                    <a:pt x="31" y="2"/>
                  </a:cubicBezTo>
                  <a:cubicBezTo>
                    <a:pt x="32" y="4"/>
                    <a:pt x="33" y="6"/>
                    <a:pt x="32" y="8"/>
                  </a:cubicBezTo>
                  <a:cubicBezTo>
                    <a:pt x="29" y="12"/>
                    <a:pt x="27" y="16"/>
                    <a:pt x="25" y="20"/>
                  </a:cubicBezTo>
                  <a:cubicBezTo>
                    <a:pt x="20" y="28"/>
                    <a:pt x="16" y="36"/>
                    <a:pt x="11" y="44"/>
                  </a:cubicBezTo>
                  <a:cubicBezTo>
                    <a:pt x="10" y="46"/>
                    <a:pt x="8" y="47"/>
                    <a:pt x="6" y="47"/>
                  </a:cubicBezTo>
                </a:path>
              </a:pathLst>
            </a:custGeom>
            <a:solidFill>
              <a:srgbClr val="1FC0DA"/>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 name="Freeform 15">
              <a:extLst>
                <a:ext uri="{FF2B5EF4-FFF2-40B4-BE49-F238E27FC236}">
                  <a16:creationId xmlns:a16="http://schemas.microsoft.com/office/drawing/2014/main" id="{5DE1E85B-A4A2-482F-B4BA-53E69857E4FD}"/>
                </a:ext>
              </a:extLst>
            </p:cNvPr>
            <p:cNvSpPr>
              <a:spLocks/>
            </p:cNvSpPr>
            <p:nvPr/>
          </p:nvSpPr>
          <p:spPr bwMode="auto">
            <a:xfrm>
              <a:off x="1198" y="2173"/>
              <a:ext cx="71" cy="101"/>
            </a:xfrm>
            <a:custGeom>
              <a:avLst/>
              <a:gdLst>
                <a:gd name="T0" fmla="*/ 27 w 34"/>
                <a:gd name="T1" fmla="*/ 48 h 48"/>
                <a:gd name="T2" fmla="*/ 23 w 34"/>
                <a:gd name="T3" fmla="*/ 45 h 48"/>
                <a:gd name="T4" fmla="*/ 2 w 34"/>
                <a:gd name="T5" fmla="*/ 8 h 48"/>
                <a:gd name="T6" fmla="*/ 4 w 34"/>
                <a:gd name="T7" fmla="*/ 1 h 48"/>
                <a:gd name="T8" fmla="*/ 11 w 34"/>
                <a:gd name="T9" fmla="*/ 3 h 48"/>
                <a:gd name="T10" fmla="*/ 32 w 34"/>
                <a:gd name="T11" fmla="*/ 40 h 48"/>
                <a:gd name="T12" fmla="*/ 27 w 3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27" y="48"/>
                  </a:moveTo>
                  <a:cubicBezTo>
                    <a:pt x="26" y="47"/>
                    <a:pt x="24" y="46"/>
                    <a:pt x="23" y="45"/>
                  </a:cubicBezTo>
                  <a:cubicBezTo>
                    <a:pt x="16" y="33"/>
                    <a:pt x="9" y="21"/>
                    <a:pt x="2" y="8"/>
                  </a:cubicBezTo>
                  <a:cubicBezTo>
                    <a:pt x="0" y="6"/>
                    <a:pt x="1" y="3"/>
                    <a:pt x="4" y="1"/>
                  </a:cubicBezTo>
                  <a:cubicBezTo>
                    <a:pt x="6" y="0"/>
                    <a:pt x="9" y="0"/>
                    <a:pt x="11" y="3"/>
                  </a:cubicBezTo>
                  <a:cubicBezTo>
                    <a:pt x="18" y="15"/>
                    <a:pt x="25" y="27"/>
                    <a:pt x="32" y="40"/>
                  </a:cubicBezTo>
                  <a:cubicBezTo>
                    <a:pt x="34" y="43"/>
                    <a:pt x="32" y="47"/>
                    <a:pt x="27" y="48"/>
                  </a:cubicBezTo>
                </a:path>
              </a:pathLst>
            </a:custGeom>
            <a:solidFill>
              <a:srgbClr val="1FC0DA"/>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 name="Freeform 16">
              <a:extLst>
                <a:ext uri="{FF2B5EF4-FFF2-40B4-BE49-F238E27FC236}">
                  <a16:creationId xmlns:a16="http://schemas.microsoft.com/office/drawing/2014/main" id="{268E2490-5426-4350-88FA-1D2341FBC7E0}"/>
                </a:ext>
              </a:extLst>
            </p:cNvPr>
            <p:cNvSpPr>
              <a:spLocks/>
            </p:cNvSpPr>
            <p:nvPr/>
          </p:nvSpPr>
          <p:spPr bwMode="auto">
            <a:xfrm>
              <a:off x="1297" y="2154"/>
              <a:ext cx="21" cy="103"/>
            </a:xfrm>
            <a:custGeom>
              <a:avLst/>
              <a:gdLst>
                <a:gd name="T0" fmla="*/ 0 w 10"/>
                <a:gd name="T1" fmla="*/ 25 h 49"/>
                <a:gd name="T2" fmla="*/ 0 w 10"/>
                <a:gd name="T3" fmla="*/ 6 h 49"/>
                <a:gd name="T4" fmla="*/ 5 w 10"/>
                <a:gd name="T5" fmla="*/ 0 h 49"/>
                <a:gd name="T6" fmla="*/ 10 w 10"/>
                <a:gd name="T7" fmla="*/ 6 h 49"/>
                <a:gd name="T8" fmla="*/ 10 w 10"/>
                <a:gd name="T9" fmla="*/ 43 h 49"/>
                <a:gd name="T10" fmla="*/ 5 w 10"/>
                <a:gd name="T11" fmla="*/ 49 h 49"/>
                <a:gd name="T12" fmla="*/ 0 w 10"/>
                <a:gd name="T13" fmla="*/ 43 h 49"/>
                <a:gd name="T14" fmla="*/ 0 w 10"/>
                <a:gd name="T15" fmla="*/ 2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9">
                  <a:moveTo>
                    <a:pt x="0" y="25"/>
                  </a:moveTo>
                  <a:cubicBezTo>
                    <a:pt x="0" y="18"/>
                    <a:pt x="0" y="12"/>
                    <a:pt x="0" y="6"/>
                  </a:cubicBezTo>
                  <a:cubicBezTo>
                    <a:pt x="0" y="2"/>
                    <a:pt x="2" y="0"/>
                    <a:pt x="5" y="0"/>
                  </a:cubicBezTo>
                  <a:cubicBezTo>
                    <a:pt x="8" y="0"/>
                    <a:pt x="10" y="2"/>
                    <a:pt x="10" y="6"/>
                  </a:cubicBezTo>
                  <a:cubicBezTo>
                    <a:pt x="10" y="18"/>
                    <a:pt x="10" y="31"/>
                    <a:pt x="10" y="43"/>
                  </a:cubicBezTo>
                  <a:cubicBezTo>
                    <a:pt x="10" y="47"/>
                    <a:pt x="8" y="49"/>
                    <a:pt x="5" y="49"/>
                  </a:cubicBezTo>
                  <a:cubicBezTo>
                    <a:pt x="2" y="49"/>
                    <a:pt x="0" y="47"/>
                    <a:pt x="0" y="43"/>
                  </a:cubicBezTo>
                  <a:cubicBezTo>
                    <a:pt x="0" y="37"/>
                    <a:pt x="0" y="31"/>
                    <a:pt x="0" y="25"/>
                  </a:cubicBezTo>
                </a:path>
              </a:pathLst>
            </a:custGeom>
            <a:solidFill>
              <a:srgbClr val="1FC0DA"/>
            </a:solidFill>
            <a:ln w="9525">
              <a:solidFill>
                <a:schemeClr val="accent2"/>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7769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1670-7C19-4FD4-A16C-8630F66C3381}"/>
              </a:ext>
            </a:extLst>
          </p:cNvPr>
          <p:cNvSpPr>
            <a:spLocks noGrp="1"/>
          </p:cNvSpPr>
          <p:nvPr>
            <p:ph type="title"/>
          </p:nvPr>
        </p:nvSpPr>
        <p:spPr>
          <a:xfrm>
            <a:off x="457200" y="361950"/>
            <a:ext cx="8494633" cy="461665"/>
          </a:xfrm>
        </p:spPr>
        <p:txBody>
          <a:bodyPr/>
          <a:lstStyle/>
          <a:p>
            <a:r>
              <a:rPr lang="en-US" dirty="0"/>
              <a:t>Considerations for Selecting a Financial Wellness Provider	</a:t>
            </a:r>
          </a:p>
        </p:txBody>
      </p:sp>
      <p:sp>
        <p:nvSpPr>
          <p:cNvPr id="4" name="Text Placeholder 3">
            <a:extLst>
              <a:ext uri="{FF2B5EF4-FFF2-40B4-BE49-F238E27FC236}">
                <a16:creationId xmlns:a16="http://schemas.microsoft.com/office/drawing/2014/main" id="{E7E27B0D-4455-4595-9746-6BE26166D090}"/>
              </a:ext>
            </a:extLst>
          </p:cNvPr>
          <p:cNvSpPr>
            <a:spLocks noGrp="1"/>
          </p:cNvSpPr>
          <p:nvPr>
            <p:ph type="body" sz="quarter" idx="12"/>
          </p:nvPr>
        </p:nvSpPr>
        <p:spPr/>
        <p:txBody>
          <a:bodyPr>
            <a:normAutofit fontScale="92500" lnSpcReduction="20000"/>
          </a:bodyPr>
          <a:lstStyle/>
          <a:p>
            <a:pPr marL="0" indent="0">
              <a:buNone/>
            </a:pPr>
            <a:r>
              <a:rPr lang="en-US" dirty="0"/>
              <a:t>	Budget or Cost</a:t>
            </a:r>
          </a:p>
          <a:p>
            <a:pPr marL="0" indent="0">
              <a:buNone/>
            </a:pPr>
            <a:endParaRPr lang="en-US" dirty="0"/>
          </a:p>
          <a:p>
            <a:pPr marL="0" indent="0">
              <a:buNone/>
            </a:pPr>
            <a:r>
              <a:rPr lang="en-US" dirty="0"/>
              <a:t>	Business Model</a:t>
            </a:r>
          </a:p>
          <a:p>
            <a:pPr marL="0" indent="0">
              <a:buNone/>
            </a:pPr>
            <a:endParaRPr lang="en-US" dirty="0"/>
          </a:p>
          <a:p>
            <a:pPr marL="0" indent="0">
              <a:buNone/>
            </a:pPr>
            <a:r>
              <a:rPr lang="en-US" dirty="0"/>
              <a:t>	Communication Frequency</a:t>
            </a:r>
          </a:p>
          <a:p>
            <a:pPr marL="0" indent="0">
              <a:buNone/>
            </a:pPr>
            <a:endParaRPr lang="en-US" dirty="0"/>
          </a:p>
          <a:p>
            <a:pPr marL="0" indent="0">
              <a:buNone/>
            </a:pPr>
            <a:r>
              <a:rPr lang="en-US" dirty="0"/>
              <a:t>	Data Reporting Capabilities</a:t>
            </a:r>
          </a:p>
          <a:p>
            <a:pPr marL="0" indent="0">
              <a:buNone/>
            </a:pPr>
            <a:endParaRPr lang="en-US" dirty="0"/>
          </a:p>
          <a:p>
            <a:pPr marL="0" indent="0">
              <a:buNone/>
            </a:pPr>
            <a:r>
              <a:rPr lang="en-US" dirty="0"/>
              <a:t>	Integration with other Benefits</a:t>
            </a:r>
          </a:p>
        </p:txBody>
      </p:sp>
      <p:pic>
        <p:nvPicPr>
          <p:cNvPr id="5" name="Picture 4">
            <a:extLst>
              <a:ext uri="{FF2B5EF4-FFF2-40B4-BE49-F238E27FC236}">
                <a16:creationId xmlns:a16="http://schemas.microsoft.com/office/drawing/2014/main" id="{94AF906C-77B9-458F-A418-5F0A151F5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95400"/>
            <a:ext cx="538150" cy="538150"/>
          </a:xfrm>
          <a:prstGeom prst="rect">
            <a:avLst/>
          </a:prstGeom>
        </p:spPr>
      </p:pic>
      <p:pic>
        <p:nvPicPr>
          <p:cNvPr id="6" name="Picture 5">
            <a:extLst>
              <a:ext uri="{FF2B5EF4-FFF2-40B4-BE49-F238E27FC236}">
                <a16:creationId xmlns:a16="http://schemas.microsoft.com/office/drawing/2014/main" id="{4C4082F0-9BC3-4CAD-B989-9814058F7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09750"/>
            <a:ext cx="482742" cy="470823"/>
          </a:xfrm>
          <a:prstGeom prst="rect">
            <a:avLst/>
          </a:prstGeom>
        </p:spPr>
      </p:pic>
      <p:pic>
        <p:nvPicPr>
          <p:cNvPr id="7" name="Picture 6">
            <a:extLst>
              <a:ext uri="{FF2B5EF4-FFF2-40B4-BE49-F238E27FC236}">
                <a16:creationId xmlns:a16="http://schemas.microsoft.com/office/drawing/2014/main" id="{17EBF274-4D6C-4E54-A3A6-CE2DD61A4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37" y="2432245"/>
            <a:ext cx="444306" cy="444306"/>
          </a:xfrm>
          <a:prstGeom prst="rect">
            <a:avLst/>
          </a:prstGeom>
        </p:spPr>
      </p:pic>
      <p:pic>
        <p:nvPicPr>
          <p:cNvPr id="8" name="Picture 7">
            <a:extLst>
              <a:ext uri="{FF2B5EF4-FFF2-40B4-BE49-F238E27FC236}">
                <a16:creationId xmlns:a16="http://schemas.microsoft.com/office/drawing/2014/main" id="{B116190E-F827-4CEC-AA83-580DB845A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057" y="2876551"/>
            <a:ext cx="506786" cy="506786"/>
          </a:xfrm>
          <a:prstGeom prst="rect">
            <a:avLst/>
          </a:prstGeom>
        </p:spPr>
      </p:pic>
      <p:pic>
        <p:nvPicPr>
          <p:cNvPr id="9" name="Picture 8">
            <a:extLst>
              <a:ext uri="{FF2B5EF4-FFF2-40B4-BE49-F238E27FC236}">
                <a16:creationId xmlns:a16="http://schemas.microsoft.com/office/drawing/2014/main" id="{2C590A82-7DE0-478B-A2BD-B2E543F22F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708" y="3504641"/>
            <a:ext cx="452333" cy="452333"/>
          </a:xfrm>
          <a:prstGeom prst="rect">
            <a:avLst/>
          </a:prstGeom>
        </p:spPr>
      </p:pic>
    </p:spTree>
    <p:extLst>
      <p:ext uri="{BB962C8B-B14F-4D97-AF65-F5344CB8AC3E}">
        <p14:creationId xmlns:p14="http://schemas.microsoft.com/office/powerpoint/2010/main" val="92479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750" fill="hold"/>
                                        <p:tgtEl>
                                          <p:spTgt spid="6"/>
                                        </p:tgtEl>
                                        <p:attrNameLst>
                                          <p:attrName>ppt_x</p:attrName>
                                        </p:attrNameLst>
                                      </p:cBhvr>
                                      <p:tavLst>
                                        <p:tav tm="0">
                                          <p:val>
                                            <p:strVal val="0-#ppt_w/2"/>
                                          </p:val>
                                        </p:tav>
                                        <p:tav tm="100000">
                                          <p:val>
                                            <p:strVal val="#ppt_x"/>
                                          </p:val>
                                        </p:tav>
                                      </p:tavLst>
                                    </p:anim>
                                    <p:anim calcmode="lin" valueType="num">
                                      <p:cBhvr additive="base">
                                        <p:cTn id="14"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0-#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0-#ppt_w/2"/>
                                          </p:val>
                                        </p:tav>
                                        <p:tav tm="100000">
                                          <p:val>
                                            <p:strVal val="#ppt_x"/>
                                          </p:val>
                                        </p:tav>
                                      </p:tavLst>
                                    </p:anim>
                                    <p:anim calcmode="lin" valueType="num">
                                      <p:cBhvr additive="base">
                                        <p:cTn id="26"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10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0-#ppt_w/2"/>
                                          </p:val>
                                        </p:tav>
                                        <p:tav tm="100000">
                                          <p:val>
                                            <p:strVal val="#ppt_x"/>
                                          </p:val>
                                        </p:tav>
                                      </p:tavLst>
                                    </p:anim>
                                    <p:anim calcmode="lin" valueType="num">
                                      <p:cBhvr additive="base">
                                        <p:cTn id="32"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1569660" cy="461665"/>
          </a:xfrm>
        </p:spPr>
        <p:txBody>
          <a:bodyPr/>
          <a:lstStyle/>
          <a:p>
            <a:r>
              <a:rPr lang="en-US" dirty="0"/>
              <a:t>Disclosure</a:t>
            </a:r>
          </a:p>
        </p:txBody>
      </p:sp>
      <p:sp>
        <p:nvSpPr>
          <p:cNvPr id="4" name="Text Placeholder 3"/>
          <p:cNvSpPr>
            <a:spLocks noGrp="1"/>
          </p:cNvSpPr>
          <p:nvPr>
            <p:ph type="body" sz="quarter" idx="12"/>
          </p:nvPr>
        </p:nvSpPr>
        <p:spPr/>
        <p:txBody>
          <a:bodyPr>
            <a:normAutofit fontScale="77500" lnSpcReduction="20000"/>
          </a:bodyPr>
          <a:lstStyle/>
          <a:p>
            <a:pPr marL="0" indent="0">
              <a:buNone/>
            </a:pPr>
            <a:r>
              <a:rPr lang="en-US" altLang="en-US" dirty="0"/>
              <a:t>For Plan Sponsor Use Only – Not for Use with Participants or the General Public</a:t>
            </a:r>
          </a:p>
          <a:p>
            <a:pPr marL="0" indent="0">
              <a:buNone/>
            </a:pPr>
            <a:endParaRPr lang="en-US" altLang="en-US" dirty="0"/>
          </a:p>
          <a:p>
            <a:pPr marL="0" indent="0">
              <a:buNone/>
            </a:pPr>
            <a:r>
              <a:rPr lang="en-US" altLang="en-US" dirty="0"/>
              <a:t>This information was developed as a general guide to educate plan sponsors, but is not intended as authoritative guidance or tax or legal advice.  Each plan has unique requirements, and you should consult your attorney or tax advisor for guidance on your specific situation.  In no way does advisor assure that, by using the information provided, plan sponsor will be in compliance with ERISA regulations.</a:t>
            </a:r>
          </a:p>
          <a:p>
            <a:pPr marL="0" indent="0">
              <a:buNone/>
            </a:pPr>
            <a:endParaRPr lang="en-US" dirty="0"/>
          </a:p>
          <a:p>
            <a:pPr marL="0" indent="0">
              <a:buNone/>
            </a:pPr>
            <a:r>
              <a:rPr lang="en-US" dirty="0"/>
              <a:t>Securities offered through LPL Financial, Member FINRA/SIPC. Investment advisory services offered through HB Retirement, a registered investment advisor and separate entity from LPL Financial. </a:t>
            </a:r>
          </a:p>
          <a:p>
            <a:pPr marL="0" indent="0">
              <a:buNone/>
            </a:pPr>
            <a:endParaRPr lang="en-US" dirty="0"/>
          </a:p>
        </p:txBody>
      </p:sp>
    </p:spTree>
    <p:extLst>
      <p:ext uri="{BB962C8B-B14F-4D97-AF65-F5344CB8AC3E}">
        <p14:creationId xmlns:p14="http://schemas.microsoft.com/office/powerpoint/2010/main" val="4073323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a:fld id="{249CE656-63C1-40E3-8329-A732D5A11D38}" type="slidenum">
              <a:rPr lang="en-US" smtClean="0"/>
              <a:pPr algn="r"/>
              <a:t>30</a:t>
            </a:fld>
            <a:endParaRPr lang="en-US" dirty="0"/>
          </a:p>
        </p:txBody>
      </p:sp>
    </p:spTree>
    <p:extLst>
      <p:ext uri="{BB962C8B-B14F-4D97-AF65-F5344CB8AC3E}">
        <p14:creationId xmlns:p14="http://schemas.microsoft.com/office/powerpoint/2010/main" val="317978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8679-61B3-4B32-952B-41E6DBC1F763}"/>
              </a:ext>
            </a:extLst>
          </p:cNvPr>
          <p:cNvSpPr>
            <a:spLocks noGrp="1"/>
          </p:cNvSpPr>
          <p:nvPr>
            <p:ph type="title"/>
          </p:nvPr>
        </p:nvSpPr>
        <p:spPr>
          <a:xfrm>
            <a:off x="457200" y="361950"/>
            <a:ext cx="4350165" cy="461665"/>
          </a:xfrm>
        </p:spPr>
        <p:txBody>
          <a:bodyPr/>
          <a:lstStyle/>
          <a:p>
            <a:r>
              <a:rPr lang="en-US" dirty="0"/>
              <a:t>Recently Implemented Changes</a:t>
            </a:r>
          </a:p>
        </p:txBody>
      </p:sp>
      <p:sp>
        <p:nvSpPr>
          <p:cNvPr id="4" name="Text Placeholder 3">
            <a:extLst>
              <a:ext uri="{FF2B5EF4-FFF2-40B4-BE49-F238E27FC236}">
                <a16:creationId xmlns:a16="http://schemas.microsoft.com/office/drawing/2014/main" id="{C46E0C85-E0E3-4731-B484-CB73EF5EAFCC}"/>
              </a:ext>
            </a:extLst>
          </p:cNvPr>
          <p:cNvSpPr>
            <a:spLocks noGrp="1"/>
          </p:cNvSpPr>
          <p:nvPr>
            <p:ph type="body" sz="quarter" idx="12"/>
          </p:nvPr>
        </p:nvSpPr>
        <p:spPr/>
        <p:txBody>
          <a:bodyPr>
            <a:normAutofit/>
          </a:bodyPr>
          <a:lstStyle/>
          <a:p>
            <a:r>
              <a:rPr lang="en-US" dirty="0"/>
              <a:t>Bipartisan Budget Act of 2018 passed earlier this year.</a:t>
            </a:r>
          </a:p>
          <a:p>
            <a:r>
              <a:rPr lang="en-US" dirty="0"/>
              <a:t>Included 3 provisions which will give retirement plans greater flexibility in handling hardship distributions:</a:t>
            </a:r>
          </a:p>
          <a:p>
            <a:pPr lvl="1"/>
            <a:r>
              <a:rPr lang="en-US" dirty="0"/>
              <a:t>Change to the Six-Month Suspension Rule</a:t>
            </a:r>
          </a:p>
          <a:p>
            <a:pPr lvl="1"/>
            <a:r>
              <a:rPr lang="en-US" dirty="0"/>
              <a:t>Expansion of Available Sources</a:t>
            </a:r>
          </a:p>
          <a:p>
            <a:pPr lvl="1"/>
            <a:r>
              <a:rPr lang="en-US" dirty="0"/>
              <a:t>Elimination of Loan Requirement</a:t>
            </a:r>
          </a:p>
          <a:p>
            <a:pPr lvl="1"/>
            <a:endParaRPr lang="en-US" dirty="0"/>
          </a:p>
        </p:txBody>
      </p:sp>
    </p:spTree>
    <p:extLst>
      <p:ext uri="{BB962C8B-B14F-4D97-AF65-F5344CB8AC3E}">
        <p14:creationId xmlns:p14="http://schemas.microsoft.com/office/powerpoint/2010/main" val="228371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D8F7-28C7-485A-8ED2-1BDD42D8D0CC}"/>
              </a:ext>
            </a:extLst>
          </p:cNvPr>
          <p:cNvSpPr>
            <a:spLocks noGrp="1"/>
          </p:cNvSpPr>
          <p:nvPr>
            <p:ph type="title"/>
          </p:nvPr>
        </p:nvSpPr>
        <p:spPr>
          <a:xfrm>
            <a:off x="457201" y="361950"/>
            <a:ext cx="3892412" cy="461665"/>
          </a:xfrm>
        </p:spPr>
        <p:txBody>
          <a:bodyPr/>
          <a:lstStyle/>
          <a:p>
            <a:r>
              <a:rPr lang="en-US" dirty="0"/>
              <a:t>Legal &amp; Regulatory Update</a:t>
            </a:r>
          </a:p>
        </p:txBody>
      </p:sp>
      <p:sp>
        <p:nvSpPr>
          <p:cNvPr id="4" name="Text Placeholder 3">
            <a:extLst>
              <a:ext uri="{FF2B5EF4-FFF2-40B4-BE49-F238E27FC236}">
                <a16:creationId xmlns:a16="http://schemas.microsoft.com/office/drawing/2014/main" id="{8E5115CC-730B-4E84-97C5-4936D82942AD}"/>
              </a:ext>
            </a:extLst>
          </p:cNvPr>
          <p:cNvSpPr>
            <a:spLocks noGrp="1"/>
          </p:cNvSpPr>
          <p:nvPr>
            <p:ph type="body" sz="quarter" idx="12"/>
          </p:nvPr>
        </p:nvSpPr>
        <p:spPr/>
        <p:txBody>
          <a:bodyPr>
            <a:normAutofit fontScale="77500" lnSpcReduction="20000"/>
          </a:bodyPr>
          <a:lstStyle/>
          <a:p>
            <a:r>
              <a:rPr lang="en-US" b="1" dirty="0"/>
              <a:t>Executive Order (EO) signed on August 31 directing the Department of Labor and the Treasury to review and consider issuing regulations regarding increasing access to workplace retirement savings arrangements.</a:t>
            </a:r>
          </a:p>
          <a:p>
            <a:endParaRPr lang="en-US" b="1" dirty="0"/>
          </a:p>
          <a:p>
            <a:r>
              <a:rPr lang="en-US" b="1" dirty="0"/>
              <a:t>EO references Multiple-Employer Plans, asking for the DOL to consider issuing new regulations for employers to join such plans.</a:t>
            </a:r>
          </a:p>
          <a:p>
            <a:endParaRPr lang="en-US" b="1" dirty="0"/>
          </a:p>
          <a:p>
            <a:r>
              <a:rPr lang="en-US" b="1" dirty="0"/>
              <a:t>EO also addresses:</a:t>
            </a:r>
          </a:p>
          <a:p>
            <a:pPr lvl="1"/>
            <a:r>
              <a:rPr lang="en-US" b="1" dirty="0"/>
              <a:t>70 ½ required minimum distributions</a:t>
            </a:r>
          </a:p>
          <a:p>
            <a:pPr lvl="1"/>
            <a:r>
              <a:rPr lang="en-US" b="1" dirty="0"/>
              <a:t>Life expectancy and distribution tables</a:t>
            </a:r>
          </a:p>
          <a:p>
            <a:pPr lvl="1"/>
            <a:r>
              <a:rPr lang="en-US" b="1" dirty="0"/>
              <a:t>Plan notice requirements</a:t>
            </a:r>
          </a:p>
          <a:p>
            <a:pPr lvl="1"/>
            <a:endParaRPr lang="en-US" dirty="0"/>
          </a:p>
        </p:txBody>
      </p:sp>
    </p:spTree>
    <p:extLst>
      <p:ext uri="{BB962C8B-B14F-4D97-AF65-F5344CB8AC3E}">
        <p14:creationId xmlns:p14="http://schemas.microsoft.com/office/powerpoint/2010/main" val="256297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C6DD-FC6D-4D92-933C-2C798C530F2F}"/>
              </a:ext>
            </a:extLst>
          </p:cNvPr>
          <p:cNvSpPr>
            <a:spLocks noGrp="1"/>
          </p:cNvSpPr>
          <p:nvPr>
            <p:ph type="title"/>
          </p:nvPr>
        </p:nvSpPr>
        <p:spPr>
          <a:xfrm>
            <a:off x="457200" y="361950"/>
            <a:ext cx="5724644" cy="461665"/>
          </a:xfrm>
        </p:spPr>
        <p:txBody>
          <a:bodyPr/>
          <a:lstStyle/>
          <a:p>
            <a:r>
              <a:rPr lang="en-US" dirty="0"/>
              <a:t>401k Student Loan Benefit Programs	</a:t>
            </a:r>
          </a:p>
        </p:txBody>
      </p:sp>
      <p:sp>
        <p:nvSpPr>
          <p:cNvPr id="4" name="Text Placeholder 3">
            <a:extLst>
              <a:ext uri="{FF2B5EF4-FFF2-40B4-BE49-F238E27FC236}">
                <a16:creationId xmlns:a16="http://schemas.microsoft.com/office/drawing/2014/main" id="{6B464FC3-427E-4276-82D4-40DD478EF766}"/>
              </a:ext>
            </a:extLst>
          </p:cNvPr>
          <p:cNvSpPr>
            <a:spLocks noGrp="1"/>
          </p:cNvSpPr>
          <p:nvPr>
            <p:ph type="body" sz="quarter" idx="12"/>
          </p:nvPr>
        </p:nvSpPr>
        <p:spPr/>
        <p:txBody>
          <a:bodyPr>
            <a:normAutofit/>
          </a:bodyPr>
          <a:lstStyle/>
          <a:p>
            <a:r>
              <a:rPr lang="en-US" b="1" dirty="0"/>
              <a:t>IRS recently release private letter ruling:</a:t>
            </a:r>
          </a:p>
          <a:p>
            <a:pPr lvl="1"/>
            <a:r>
              <a:rPr lang="en-US" dirty="0"/>
              <a:t>Addressed an employer seeking to offer a student loan benefit program as a part of 401k plan.</a:t>
            </a:r>
          </a:p>
          <a:p>
            <a:pPr lvl="1"/>
            <a:r>
              <a:rPr lang="en-US" dirty="0"/>
              <a:t>Proposal allows employer to make  non-elective contributions on behalf of the employee conditioned on the employee making student loan repayments.</a:t>
            </a:r>
          </a:p>
        </p:txBody>
      </p:sp>
    </p:spTree>
    <p:extLst>
      <p:ext uri="{BB962C8B-B14F-4D97-AF65-F5344CB8AC3E}">
        <p14:creationId xmlns:p14="http://schemas.microsoft.com/office/powerpoint/2010/main" val="88324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C6DD-FC6D-4D92-933C-2C798C530F2F}"/>
              </a:ext>
            </a:extLst>
          </p:cNvPr>
          <p:cNvSpPr>
            <a:spLocks noGrp="1"/>
          </p:cNvSpPr>
          <p:nvPr>
            <p:ph type="title"/>
          </p:nvPr>
        </p:nvSpPr>
        <p:spPr>
          <a:xfrm>
            <a:off x="457200" y="361950"/>
            <a:ext cx="3877985" cy="461665"/>
          </a:xfrm>
        </p:spPr>
        <p:txBody>
          <a:bodyPr/>
          <a:lstStyle/>
          <a:p>
            <a:r>
              <a:rPr lang="en-US" dirty="0"/>
              <a:t>Proposed Legislation	</a:t>
            </a:r>
          </a:p>
        </p:txBody>
      </p:sp>
      <p:sp>
        <p:nvSpPr>
          <p:cNvPr id="4" name="Text Placeholder 3">
            <a:extLst>
              <a:ext uri="{FF2B5EF4-FFF2-40B4-BE49-F238E27FC236}">
                <a16:creationId xmlns:a16="http://schemas.microsoft.com/office/drawing/2014/main" id="{6B464FC3-427E-4276-82D4-40DD478EF766}"/>
              </a:ext>
            </a:extLst>
          </p:cNvPr>
          <p:cNvSpPr>
            <a:spLocks noGrp="1"/>
          </p:cNvSpPr>
          <p:nvPr>
            <p:ph type="body" sz="quarter" idx="12"/>
          </p:nvPr>
        </p:nvSpPr>
        <p:spPr/>
        <p:txBody>
          <a:bodyPr>
            <a:normAutofit fontScale="85000" lnSpcReduction="10000"/>
          </a:bodyPr>
          <a:lstStyle/>
          <a:p>
            <a:r>
              <a:rPr lang="en-US" b="1" dirty="0"/>
              <a:t>Automatic Retirement Plan Act</a:t>
            </a:r>
          </a:p>
          <a:p>
            <a:pPr lvl="1"/>
            <a:r>
              <a:rPr lang="en-US" b="1" dirty="0"/>
              <a:t>If passed, Employee Benefit Research </a:t>
            </a:r>
            <a:r>
              <a:rPr lang="en-US" b="1" dirty="0" err="1"/>
              <a:t>Insititute</a:t>
            </a:r>
            <a:r>
              <a:rPr lang="en-US" b="1" dirty="0"/>
              <a:t> (EBRI) estimates it would reduce the $4.13 trillion retirement savings shortfall for US households by $645 billion, or 15.6%.</a:t>
            </a:r>
          </a:p>
          <a:p>
            <a:pPr lvl="1"/>
            <a:r>
              <a:rPr lang="en-US" b="1" dirty="0"/>
              <a:t>Act would require all but the smallest employers to offer a retirement plan:</a:t>
            </a:r>
          </a:p>
          <a:p>
            <a:pPr lvl="2"/>
            <a:r>
              <a:rPr lang="en-US" b="1" dirty="0"/>
              <a:t>6% automatic enrollment with reenrollment conducted every 3 years</a:t>
            </a:r>
          </a:p>
          <a:p>
            <a:pPr lvl="2"/>
            <a:r>
              <a:rPr lang="en-US" b="1" dirty="0"/>
              <a:t>Automatic escalation of 1% every year up to a 10% cap</a:t>
            </a:r>
          </a:p>
          <a:p>
            <a:pPr lvl="2"/>
            <a:endParaRPr lang="en-US" dirty="0"/>
          </a:p>
        </p:txBody>
      </p:sp>
    </p:spTree>
    <p:extLst>
      <p:ext uri="{BB962C8B-B14F-4D97-AF65-F5344CB8AC3E}">
        <p14:creationId xmlns:p14="http://schemas.microsoft.com/office/powerpoint/2010/main" val="370396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C6DD-FC6D-4D92-933C-2C798C530F2F}"/>
              </a:ext>
            </a:extLst>
          </p:cNvPr>
          <p:cNvSpPr>
            <a:spLocks noGrp="1"/>
          </p:cNvSpPr>
          <p:nvPr>
            <p:ph type="title"/>
          </p:nvPr>
        </p:nvSpPr>
        <p:spPr>
          <a:xfrm>
            <a:off x="457200" y="361950"/>
            <a:ext cx="3877985" cy="461665"/>
          </a:xfrm>
        </p:spPr>
        <p:txBody>
          <a:bodyPr/>
          <a:lstStyle/>
          <a:p>
            <a:r>
              <a:rPr lang="en-US" dirty="0"/>
              <a:t>Proposed Legislation	</a:t>
            </a:r>
          </a:p>
        </p:txBody>
      </p:sp>
      <p:sp>
        <p:nvSpPr>
          <p:cNvPr id="4" name="Text Placeholder 3">
            <a:extLst>
              <a:ext uri="{FF2B5EF4-FFF2-40B4-BE49-F238E27FC236}">
                <a16:creationId xmlns:a16="http://schemas.microsoft.com/office/drawing/2014/main" id="{6B464FC3-427E-4276-82D4-40DD478EF766}"/>
              </a:ext>
            </a:extLst>
          </p:cNvPr>
          <p:cNvSpPr>
            <a:spLocks noGrp="1"/>
          </p:cNvSpPr>
          <p:nvPr>
            <p:ph type="body" sz="quarter" idx="12"/>
          </p:nvPr>
        </p:nvSpPr>
        <p:spPr/>
        <p:txBody>
          <a:bodyPr>
            <a:normAutofit lnSpcReduction="10000"/>
          </a:bodyPr>
          <a:lstStyle/>
          <a:p>
            <a:r>
              <a:rPr lang="en-US" b="1" dirty="0"/>
              <a:t>Automatic Retirement Plan Act</a:t>
            </a:r>
          </a:p>
          <a:p>
            <a:pPr lvl="1"/>
            <a:r>
              <a:rPr lang="en-US" b="1" dirty="0"/>
              <a:t>EBRI recommending auto-portability be considered as a part of the act.</a:t>
            </a:r>
          </a:p>
          <a:p>
            <a:pPr lvl="2"/>
            <a:r>
              <a:rPr lang="en-US" b="1" dirty="0"/>
              <a:t>Would help eliminate cash-outs, which are particularly common for plans with low balances.</a:t>
            </a:r>
          </a:p>
          <a:p>
            <a:pPr lvl="2"/>
            <a:r>
              <a:rPr lang="en-US" b="1" dirty="0"/>
              <a:t>Would further reduce the retirement savings shortfall by an additional $287 billion.  Total combined reduction of 22.6% of deficit.</a:t>
            </a:r>
          </a:p>
          <a:p>
            <a:pPr lvl="2"/>
            <a:endParaRPr lang="en-US" dirty="0"/>
          </a:p>
        </p:txBody>
      </p:sp>
    </p:spTree>
    <p:extLst>
      <p:ext uri="{BB962C8B-B14F-4D97-AF65-F5344CB8AC3E}">
        <p14:creationId xmlns:p14="http://schemas.microsoft.com/office/powerpoint/2010/main" val="117377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C6DD-FC6D-4D92-933C-2C798C530F2F}"/>
              </a:ext>
            </a:extLst>
          </p:cNvPr>
          <p:cNvSpPr>
            <a:spLocks noGrp="1"/>
          </p:cNvSpPr>
          <p:nvPr>
            <p:ph type="title"/>
          </p:nvPr>
        </p:nvSpPr>
        <p:spPr>
          <a:xfrm>
            <a:off x="457200" y="361950"/>
            <a:ext cx="3877985" cy="461665"/>
          </a:xfrm>
        </p:spPr>
        <p:txBody>
          <a:bodyPr/>
          <a:lstStyle/>
          <a:p>
            <a:r>
              <a:rPr lang="en-US" dirty="0"/>
              <a:t>Proposed Legislation	</a:t>
            </a:r>
          </a:p>
        </p:txBody>
      </p:sp>
      <p:sp>
        <p:nvSpPr>
          <p:cNvPr id="4" name="Text Placeholder 3">
            <a:extLst>
              <a:ext uri="{FF2B5EF4-FFF2-40B4-BE49-F238E27FC236}">
                <a16:creationId xmlns:a16="http://schemas.microsoft.com/office/drawing/2014/main" id="{6B464FC3-427E-4276-82D4-40DD478EF766}"/>
              </a:ext>
            </a:extLst>
          </p:cNvPr>
          <p:cNvSpPr>
            <a:spLocks noGrp="1"/>
          </p:cNvSpPr>
          <p:nvPr>
            <p:ph type="body" sz="quarter" idx="12"/>
          </p:nvPr>
        </p:nvSpPr>
        <p:spPr/>
        <p:txBody>
          <a:bodyPr>
            <a:normAutofit fontScale="85000" lnSpcReduction="20000"/>
          </a:bodyPr>
          <a:lstStyle/>
          <a:p>
            <a:r>
              <a:rPr lang="en-US" b="1" dirty="0"/>
              <a:t>Tax Cut 2.0</a:t>
            </a:r>
          </a:p>
          <a:p>
            <a:pPr lvl="1"/>
            <a:r>
              <a:rPr lang="en-US" dirty="0" err="1"/>
              <a:t>Rothification</a:t>
            </a:r>
            <a:r>
              <a:rPr lang="en-US" dirty="0"/>
              <a:t>—has long been rumored as a possible revenue-raiser to pay for tax reform.</a:t>
            </a:r>
          </a:p>
          <a:p>
            <a:r>
              <a:rPr lang="en-US" dirty="0"/>
              <a:t>Retirement Enhancement &amp; Savings Act (RESA)</a:t>
            </a:r>
          </a:p>
          <a:p>
            <a:pPr lvl="1"/>
            <a:r>
              <a:rPr lang="en-US" dirty="0"/>
              <a:t>Seeks to improve upon existing 401k Safe Harbor plan design by giving small business owners more flexibility to switch to a safe harbor plan</a:t>
            </a:r>
          </a:p>
          <a:p>
            <a:r>
              <a:rPr lang="en-US" dirty="0"/>
              <a:t>Other possibilities include:</a:t>
            </a:r>
          </a:p>
          <a:p>
            <a:pPr lvl="1"/>
            <a:r>
              <a:rPr lang="en-US" dirty="0"/>
              <a:t>Universal Savings Account</a:t>
            </a:r>
          </a:p>
          <a:p>
            <a:pPr lvl="1"/>
            <a:r>
              <a:rPr lang="en-US" dirty="0"/>
              <a:t>Increasing Cash Out Limits</a:t>
            </a:r>
          </a:p>
          <a:p>
            <a:pPr lvl="1"/>
            <a:r>
              <a:rPr lang="en-US" dirty="0"/>
              <a:t>Annuity Safe Harbor</a:t>
            </a:r>
          </a:p>
          <a:p>
            <a:endParaRPr lang="en-US" dirty="0"/>
          </a:p>
        </p:txBody>
      </p:sp>
    </p:spTree>
    <p:extLst>
      <p:ext uri="{BB962C8B-B14F-4D97-AF65-F5344CB8AC3E}">
        <p14:creationId xmlns:p14="http://schemas.microsoft.com/office/powerpoint/2010/main" val="2995852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ayma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2537</TotalTime>
  <Words>1946</Words>
  <Application>Microsoft Office PowerPoint</Application>
  <PresentationFormat>On-screen Show (16:9)</PresentationFormat>
  <Paragraphs>307</Paragraphs>
  <Slides>30</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Arial</vt:lpstr>
      <vt:lpstr>Arial Unicode MS</vt:lpstr>
      <vt:lpstr>Calibri</vt:lpstr>
      <vt:lpstr>Century Gothic Bold</vt:lpstr>
      <vt:lpstr>Georgia</vt:lpstr>
      <vt:lpstr>Myriad Pro</vt:lpstr>
      <vt:lpstr>Sabon LT Std</vt:lpstr>
      <vt:lpstr>Times New Roman</vt:lpstr>
      <vt:lpstr>Trebuchet MS</vt:lpstr>
      <vt:lpstr>Univers LT Std 45 Light</vt:lpstr>
      <vt:lpstr>Univers LT Std 47 Cn Lt</vt:lpstr>
      <vt:lpstr>Univers LT Std 55</vt:lpstr>
      <vt:lpstr>Wingdings</vt:lpstr>
      <vt:lpstr>Dayman Theme</vt:lpstr>
      <vt:lpstr>Industry Trends &amp; Insight—A Year in Review</vt:lpstr>
      <vt:lpstr>Overview of Our Firm</vt:lpstr>
      <vt:lpstr>Disclosure</vt:lpstr>
      <vt:lpstr>Recently Implemented Changes</vt:lpstr>
      <vt:lpstr>Legal &amp; Regulatory Update</vt:lpstr>
      <vt:lpstr>401k Student Loan Benefit Programs </vt:lpstr>
      <vt:lpstr>Proposed Legislation </vt:lpstr>
      <vt:lpstr>Proposed Legislation </vt:lpstr>
      <vt:lpstr>Proposed Legislation </vt:lpstr>
      <vt:lpstr>Financial Wellness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Wellness Matters To Employers </vt:lpstr>
      <vt:lpstr>PowerPoint Presentation</vt:lpstr>
      <vt:lpstr>PowerPoint Presentation</vt:lpstr>
      <vt:lpstr>PowerPoint Presentation</vt:lpstr>
      <vt:lpstr>Delivering an Effective Financial Wellness Program</vt:lpstr>
      <vt:lpstr>Five Styles of Financial Wellness Programs</vt:lpstr>
      <vt:lpstr>Considerations for Selecting a Financial Wellness Provider </vt:lpstr>
      <vt:lpstr>PowerPoint Presentation</vt:lpstr>
    </vt:vector>
  </TitlesOfParts>
  <Company>Henderson Brothers,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Harmon, John D. Jr.</dc:creator>
  <cp:lastModifiedBy>Sue Andres</cp:lastModifiedBy>
  <cp:revision>148</cp:revision>
  <dcterms:created xsi:type="dcterms:W3CDTF">2017-04-03T17:41:56Z</dcterms:created>
  <dcterms:modified xsi:type="dcterms:W3CDTF">2018-10-31T15:31:42Z</dcterms:modified>
</cp:coreProperties>
</file>